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activeX/activeX1.xml" ContentType="application/vnd.ms-office.activeX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0"/>
  </p:notesMasterIdLst>
  <p:handoutMasterIdLst>
    <p:handoutMasterId r:id="rId51"/>
  </p:handoutMasterIdLst>
  <p:sldIdLst>
    <p:sldId id="256" r:id="rId2"/>
    <p:sldId id="346" r:id="rId3"/>
    <p:sldId id="347" r:id="rId4"/>
    <p:sldId id="348" r:id="rId5"/>
    <p:sldId id="349" r:id="rId6"/>
    <p:sldId id="351" r:id="rId7"/>
    <p:sldId id="350" r:id="rId8"/>
    <p:sldId id="308" r:id="rId9"/>
    <p:sldId id="345" r:id="rId10"/>
    <p:sldId id="328" r:id="rId11"/>
    <p:sldId id="262" r:id="rId12"/>
    <p:sldId id="314" r:id="rId13"/>
    <p:sldId id="265" r:id="rId14"/>
    <p:sldId id="278" r:id="rId15"/>
    <p:sldId id="279" r:id="rId16"/>
    <p:sldId id="311" r:id="rId17"/>
    <p:sldId id="315" r:id="rId18"/>
    <p:sldId id="312" r:id="rId19"/>
    <p:sldId id="316" r:id="rId20"/>
    <p:sldId id="307" r:id="rId21"/>
    <p:sldId id="281" r:id="rId22"/>
    <p:sldId id="309" r:id="rId23"/>
    <p:sldId id="317" r:id="rId24"/>
    <p:sldId id="318" r:id="rId25"/>
    <p:sldId id="319" r:id="rId26"/>
    <p:sldId id="320" r:id="rId27"/>
    <p:sldId id="286" r:id="rId28"/>
    <p:sldId id="321" r:id="rId29"/>
    <p:sldId id="343" r:id="rId30"/>
    <p:sldId id="322" r:id="rId31"/>
    <p:sldId id="341" r:id="rId32"/>
    <p:sldId id="323" r:id="rId33"/>
    <p:sldId id="324" r:id="rId34"/>
    <p:sldId id="325" r:id="rId35"/>
    <p:sldId id="326" r:id="rId36"/>
    <p:sldId id="293" r:id="rId37"/>
    <p:sldId id="327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36" r:id="rId46"/>
    <p:sldId id="337" r:id="rId47"/>
    <p:sldId id="338" r:id="rId48"/>
    <p:sldId id="339" r:id="rId4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F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2B503"/>
    <a:srgbClr val="FF0000"/>
    <a:srgbClr val="009900"/>
    <a:srgbClr val="F7C774"/>
    <a:srgbClr val="7F7F7F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7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2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005" cy="34049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096" y="1"/>
            <a:ext cx="4302005" cy="34049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457186"/>
            <a:ext cx="4302005" cy="33897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096" y="6457186"/>
            <a:ext cx="4302005" cy="33897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pPr>
              <a:defRPr/>
            </a:pPr>
            <a:fld id="{26914CFD-81C2-41AC-A9A3-C37D432E2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60298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005" cy="34049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096" y="1"/>
            <a:ext cx="4302005" cy="34049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129" y="3228592"/>
            <a:ext cx="7940386" cy="3059866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6457186"/>
            <a:ext cx="4302005" cy="33897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096" y="6457186"/>
            <a:ext cx="4302005" cy="33897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pPr>
              <a:defRPr/>
            </a:pPr>
            <a:fld id="{7D02D4F4-33B3-41E6-BC74-54D6DDCC62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15857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340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617836-78C4-44DC-9F96-D55E8CC5DFF8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532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299" name="Zástupný symbol pro číslo snímku 3"/>
          <p:cNvSpPr txBox="1">
            <a:spLocks noGrp="1"/>
          </p:cNvSpPr>
          <p:nvPr/>
        </p:nvSpPr>
        <p:spPr bwMode="auto">
          <a:xfrm>
            <a:off x="5623096" y="6457186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 anchor="b"/>
          <a:lstStyle/>
          <a:p>
            <a:pPr algn="r"/>
            <a:fld id="{8D3A4F0D-8317-4D7B-A6C0-CE0AA85F81FE}" type="slidenum">
              <a:rPr lang="cs-CZ" sz="1300"/>
              <a:pPr algn="r"/>
              <a:t>15</a:t>
            </a:fld>
            <a:endParaRPr lang="cs-CZ" sz="1300"/>
          </a:p>
        </p:txBody>
      </p:sp>
      <p:sp>
        <p:nvSpPr>
          <p:cNvPr id="55300" name="Zástupný symbol pro datum 4"/>
          <p:cNvSpPr txBox="1">
            <a:spLocks noGrp="1"/>
          </p:cNvSpPr>
          <p:nvPr/>
        </p:nvSpPr>
        <p:spPr bwMode="auto">
          <a:xfrm>
            <a:off x="5623096" y="1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/>
          <a:lstStyle/>
          <a:p>
            <a:pPr algn="r"/>
            <a:r>
              <a:rPr lang="cs-CZ" sz="1300"/>
              <a:t>2.11.2010 Na Smetance</a:t>
            </a:r>
          </a:p>
        </p:txBody>
      </p:sp>
      <p:sp>
        <p:nvSpPr>
          <p:cNvPr id="55302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AB77F4-563F-4626-BC3A-8CA652B97758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686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79875" name="Zástupný symbol pro číslo snímku 3"/>
          <p:cNvSpPr txBox="1">
            <a:spLocks noGrp="1"/>
          </p:cNvSpPr>
          <p:nvPr/>
        </p:nvSpPr>
        <p:spPr bwMode="auto">
          <a:xfrm>
            <a:off x="5623096" y="6455664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 anchor="b"/>
          <a:lstStyle/>
          <a:p>
            <a:pPr algn="r"/>
            <a:fld id="{32FCD8A2-824D-4641-970B-265F78CD612D}" type="slidenum">
              <a:rPr lang="cs-CZ" altLang="cs-CZ" sz="1200"/>
              <a:pPr algn="r"/>
              <a:t>17</a:t>
            </a:fld>
            <a:endParaRPr lang="cs-CZ" altLang="cs-CZ" sz="1200"/>
          </a:p>
        </p:txBody>
      </p:sp>
      <p:sp>
        <p:nvSpPr>
          <p:cNvPr id="79876" name="Zástupný symbol pro datum 4"/>
          <p:cNvSpPr txBox="1">
            <a:spLocks noGrp="1"/>
          </p:cNvSpPr>
          <p:nvPr/>
        </p:nvSpPr>
        <p:spPr bwMode="auto">
          <a:xfrm>
            <a:off x="5623096" y="2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/>
          <a:lstStyle/>
          <a:p>
            <a:pPr algn="r"/>
            <a:r>
              <a:rPr lang="cs-CZ" altLang="cs-CZ" sz="1200"/>
              <a:t>2.11.2010 Na Smetance</a:t>
            </a:r>
          </a:p>
        </p:txBody>
      </p:sp>
      <p:sp>
        <p:nvSpPr>
          <p:cNvPr id="79878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6A0A5A-46E0-4B5D-A7C0-B72BC06A9C4D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089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8915" name="Zástupný symbol pro číslo snímku 3"/>
          <p:cNvSpPr txBox="1">
            <a:spLocks noGrp="1"/>
          </p:cNvSpPr>
          <p:nvPr/>
        </p:nvSpPr>
        <p:spPr bwMode="auto">
          <a:xfrm>
            <a:off x="5623096" y="6455664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 anchor="b"/>
          <a:lstStyle/>
          <a:p>
            <a:pPr algn="r"/>
            <a:fld id="{CE59DFBB-C4CC-451D-99D3-34F00EDD740B}" type="slidenum">
              <a:rPr lang="cs-CZ" altLang="cs-CZ" sz="1200"/>
              <a:pPr algn="r"/>
              <a:t>19</a:t>
            </a:fld>
            <a:endParaRPr lang="cs-CZ" altLang="cs-CZ" sz="1200"/>
          </a:p>
        </p:txBody>
      </p:sp>
      <p:sp>
        <p:nvSpPr>
          <p:cNvPr id="38916" name="Zástupný symbol pro datum 4"/>
          <p:cNvSpPr txBox="1">
            <a:spLocks noGrp="1"/>
          </p:cNvSpPr>
          <p:nvPr/>
        </p:nvSpPr>
        <p:spPr bwMode="auto">
          <a:xfrm>
            <a:off x="5623096" y="2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/>
          <a:lstStyle/>
          <a:p>
            <a:pPr algn="r"/>
            <a:r>
              <a:rPr lang="cs-CZ" altLang="cs-CZ" sz="1200"/>
              <a:t>2.11.2010 Na Smetance</a:t>
            </a:r>
          </a:p>
        </p:txBody>
      </p:sp>
      <p:sp>
        <p:nvSpPr>
          <p:cNvPr id="38918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FDAE94-AC9C-41A5-847B-2078DA629C3A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223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Zástupný symbol pro číslo snímku 3"/>
          <p:cNvSpPr txBox="1">
            <a:spLocks noGrp="1"/>
          </p:cNvSpPr>
          <p:nvPr/>
        </p:nvSpPr>
        <p:spPr bwMode="auto">
          <a:xfrm>
            <a:off x="5623096" y="6457186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 anchor="b"/>
          <a:lstStyle/>
          <a:p>
            <a:pPr algn="r"/>
            <a:fld id="{DA7ECB52-98F5-4983-BF66-923FA486904D}" type="slidenum">
              <a:rPr lang="cs-CZ" sz="1300"/>
              <a:pPr algn="r"/>
              <a:t>20</a:t>
            </a:fld>
            <a:endParaRPr lang="cs-CZ" sz="1300"/>
          </a:p>
        </p:txBody>
      </p:sp>
      <p:sp>
        <p:nvSpPr>
          <p:cNvPr id="40964" name="Zástupný symbol pro datum 4"/>
          <p:cNvSpPr txBox="1">
            <a:spLocks noGrp="1"/>
          </p:cNvSpPr>
          <p:nvPr/>
        </p:nvSpPr>
        <p:spPr bwMode="auto">
          <a:xfrm>
            <a:off x="5623096" y="1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/>
          <a:lstStyle/>
          <a:p>
            <a:pPr algn="r"/>
            <a:r>
              <a:rPr lang="cs-CZ" sz="1300"/>
              <a:t>2.11.2010 Na Smetance</a:t>
            </a:r>
          </a:p>
        </p:txBody>
      </p:sp>
      <p:sp>
        <p:nvSpPr>
          <p:cNvPr id="40966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E2934D-EFAA-4326-8E26-C71BA60100DC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294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Zástupný symbol pro číslo snímku 3"/>
          <p:cNvSpPr txBox="1">
            <a:spLocks noGrp="1"/>
          </p:cNvSpPr>
          <p:nvPr/>
        </p:nvSpPr>
        <p:spPr bwMode="auto">
          <a:xfrm>
            <a:off x="5623096" y="6457186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 anchor="b"/>
          <a:lstStyle/>
          <a:p>
            <a:pPr algn="r"/>
            <a:fld id="{8DE9A5A7-A71F-49E6-9D5B-3E4576B8D293}" type="slidenum">
              <a:rPr lang="cs-CZ" sz="1300"/>
              <a:pPr algn="r"/>
              <a:t>21</a:t>
            </a:fld>
            <a:endParaRPr lang="cs-CZ" sz="1300"/>
          </a:p>
        </p:txBody>
      </p:sp>
      <p:sp>
        <p:nvSpPr>
          <p:cNvPr id="43012" name="Zástupný symbol pro datum 4"/>
          <p:cNvSpPr txBox="1">
            <a:spLocks noGrp="1"/>
          </p:cNvSpPr>
          <p:nvPr/>
        </p:nvSpPr>
        <p:spPr bwMode="auto">
          <a:xfrm>
            <a:off x="5623096" y="1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/>
          <a:lstStyle/>
          <a:p>
            <a:pPr algn="r"/>
            <a:r>
              <a:rPr lang="cs-CZ" sz="1300"/>
              <a:t>2.11.2010 Na Smetance</a:t>
            </a:r>
          </a:p>
        </p:txBody>
      </p:sp>
      <p:sp>
        <p:nvSpPr>
          <p:cNvPr id="43014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F23486-FF02-4AC2-834E-3BAC04D17022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761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Zástupný symbol pro číslo snímku 3"/>
          <p:cNvSpPr txBox="1">
            <a:spLocks noGrp="1"/>
          </p:cNvSpPr>
          <p:nvPr/>
        </p:nvSpPr>
        <p:spPr bwMode="auto">
          <a:xfrm>
            <a:off x="5623096" y="6457186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 anchor="b"/>
          <a:lstStyle/>
          <a:p>
            <a:pPr algn="r"/>
            <a:fld id="{33340B87-F3FD-4075-B3C7-12C2D1CB9D32}" type="slidenum">
              <a:rPr lang="cs-CZ" sz="1300"/>
              <a:pPr algn="r"/>
              <a:t>22</a:t>
            </a:fld>
            <a:endParaRPr lang="cs-CZ" sz="1300"/>
          </a:p>
        </p:txBody>
      </p:sp>
      <p:sp>
        <p:nvSpPr>
          <p:cNvPr id="45060" name="Zástupný symbol pro datum 4"/>
          <p:cNvSpPr txBox="1">
            <a:spLocks noGrp="1"/>
          </p:cNvSpPr>
          <p:nvPr/>
        </p:nvSpPr>
        <p:spPr bwMode="auto">
          <a:xfrm>
            <a:off x="5623096" y="1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/>
          <a:lstStyle/>
          <a:p>
            <a:pPr algn="r"/>
            <a:r>
              <a:rPr lang="cs-CZ" sz="1300"/>
              <a:t>2.11.2010 Na Smetance</a:t>
            </a:r>
          </a:p>
        </p:txBody>
      </p:sp>
      <p:sp>
        <p:nvSpPr>
          <p:cNvPr id="45062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5C4559-B27E-4353-AE7A-47DCD9F32FE8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534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47107" name="Zástupný symbol pro číslo snímku 3"/>
          <p:cNvSpPr txBox="1">
            <a:spLocks noGrp="1"/>
          </p:cNvSpPr>
          <p:nvPr/>
        </p:nvSpPr>
        <p:spPr bwMode="auto">
          <a:xfrm>
            <a:off x="5623096" y="6455664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 anchor="b"/>
          <a:lstStyle/>
          <a:p>
            <a:pPr algn="r"/>
            <a:fld id="{CE3F2465-14C6-44CF-BEBA-A0786AD98674}" type="slidenum">
              <a:rPr lang="cs-CZ" altLang="cs-CZ" sz="1200"/>
              <a:pPr algn="r"/>
              <a:t>23</a:t>
            </a:fld>
            <a:endParaRPr lang="cs-CZ" altLang="cs-CZ" sz="1200"/>
          </a:p>
        </p:txBody>
      </p:sp>
      <p:sp>
        <p:nvSpPr>
          <p:cNvPr id="47108" name="Zástupný symbol pro datum 4"/>
          <p:cNvSpPr txBox="1">
            <a:spLocks noGrp="1"/>
          </p:cNvSpPr>
          <p:nvPr/>
        </p:nvSpPr>
        <p:spPr bwMode="auto">
          <a:xfrm>
            <a:off x="5623096" y="2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/>
          <a:lstStyle/>
          <a:p>
            <a:pPr algn="r"/>
            <a:r>
              <a:rPr lang="cs-CZ" altLang="cs-CZ" sz="1200"/>
              <a:t>2.11.2010 Na Smetance</a:t>
            </a:r>
          </a:p>
        </p:txBody>
      </p:sp>
      <p:sp>
        <p:nvSpPr>
          <p:cNvPr id="47110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63E477-566A-4B3F-A409-C681CDA029D8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0432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49155" name="Zástupný symbol pro číslo snímku 3"/>
          <p:cNvSpPr txBox="1">
            <a:spLocks noGrp="1"/>
          </p:cNvSpPr>
          <p:nvPr/>
        </p:nvSpPr>
        <p:spPr bwMode="auto">
          <a:xfrm>
            <a:off x="5623096" y="6455664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 anchor="b"/>
          <a:lstStyle/>
          <a:p>
            <a:pPr algn="r"/>
            <a:fld id="{27AF5C98-4C58-4585-9712-EBBAF4FA0B30}" type="slidenum">
              <a:rPr lang="cs-CZ" altLang="cs-CZ" sz="1200"/>
              <a:pPr algn="r"/>
              <a:t>24</a:t>
            </a:fld>
            <a:endParaRPr lang="cs-CZ" altLang="cs-CZ" sz="1200"/>
          </a:p>
        </p:txBody>
      </p:sp>
      <p:sp>
        <p:nvSpPr>
          <p:cNvPr id="49156" name="Zástupný symbol pro datum 4"/>
          <p:cNvSpPr txBox="1">
            <a:spLocks noGrp="1"/>
          </p:cNvSpPr>
          <p:nvPr/>
        </p:nvSpPr>
        <p:spPr bwMode="auto">
          <a:xfrm>
            <a:off x="5623096" y="2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/>
          <a:lstStyle/>
          <a:p>
            <a:pPr algn="r"/>
            <a:r>
              <a:rPr lang="cs-CZ" altLang="cs-CZ" sz="1200"/>
              <a:t>2.11.2010 Na Smetance</a:t>
            </a:r>
          </a:p>
        </p:txBody>
      </p:sp>
      <p:sp>
        <p:nvSpPr>
          <p:cNvPr id="49158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126D32-9FDC-4C0A-94EE-19C6BA3E105B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327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51203" name="Zástupný symbol pro číslo snímku 3"/>
          <p:cNvSpPr txBox="1">
            <a:spLocks noGrp="1"/>
          </p:cNvSpPr>
          <p:nvPr/>
        </p:nvSpPr>
        <p:spPr bwMode="auto">
          <a:xfrm>
            <a:off x="5623096" y="6455664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 anchor="b"/>
          <a:lstStyle/>
          <a:p>
            <a:pPr algn="r"/>
            <a:fld id="{7686A739-130A-453A-97D4-CAFBBC236C27}" type="slidenum">
              <a:rPr lang="cs-CZ" altLang="cs-CZ" sz="1200"/>
              <a:pPr algn="r"/>
              <a:t>25</a:t>
            </a:fld>
            <a:endParaRPr lang="cs-CZ" altLang="cs-CZ" sz="1200"/>
          </a:p>
        </p:txBody>
      </p:sp>
      <p:sp>
        <p:nvSpPr>
          <p:cNvPr id="51204" name="Zástupný symbol pro datum 4"/>
          <p:cNvSpPr txBox="1">
            <a:spLocks noGrp="1"/>
          </p:cNvSpPr>
          <p:nvPr/>
        </p:nvSpPr>
        <p:spPr bwMode="auto">
          <a:xfrm>
            <a:off x="5623096" y="2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/>
          <a:lstStyle/>
          <a:p>
            <a:pPr algn="r"/>
            <a:r>
              <a:rPr lang="cs-CZ" altLang="cs-CZ" sz="1200"/>
              <a:t>2.11.2010 Na Smetance</a:t>
            </a:r>
          </a:p>
        </p:txBody>
      </p:sp>
      <p:sp>
        <p:nvSpPr>
          <p:cNvPr id="51206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30179B-AA09-4317-800B-9550ACBCFA0E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65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53251" name="Zástupný symbol pro číslo snímku 3"/>
          <p:cNvSpPr txBox="1">
            <a:spLocks noGrp="1"/>
          </p:cNvSpPr>
          <p:nvPr/>
        </p:nvSpPr>
        <p:spPr bwMode="auto">
          <a:xfrm>
            <a:off x="5623096" y="6455664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 anchor="b"/>
          <a:lstStyle/>
          <a:p>
            <a:pPr algn="r"/>
            <a:fld id="{482CDC1E-385F-4FE3-8853-BE23C2CA97F1}" type="slidenum">
              <a:rPr lang="cs-CZ" altLang="cs-CZ" sz="1200"/>
              <a:pPr algn="r"/>
              <a:t>26</a:t>
            </a:fld>
            <a:endParaRPr lang="cs-CZ" altLang="cs-CZ" sz="1200"/>
          </a:p>
        </p:txBody>
      </p:sp>
      <p:sp>
        <p:nvSpPr>
          <p:cNvPr id="53252" name="Zástupný symbol pro datum 4"/>
          <p:cNvSpPr txBox="1">
            <a:spLocks noGrp="1"/>
          </p:cNvSpPr>
          <p:nvPr/>
        </p:nvSpPr>
        <p:spPr bwMode="auto">
          <a:xfrm>
            <a:off x="5623096" y="2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69" tIns="49934" rIns="99869" bIns="49934"/>
          <a:lstStyle/>
          <a:p>
            <a:pPr algn="r"/>
            <a:r>
              <a:rPr lang="cs-CZ" altLang="cs-CZ" sz="1200"/>
              <a:t>2.11.2010 Na Smetance</a:t>
            </a:r>
          </a:p>
        </p:txBody>
      </p:sp>
      <p:sp>
        <p:nvSpPr>
          <p:cNvPr id="53254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73C01A-0A92-4C1B-ACD7-AE3CFF3A1799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50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7750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Zástupný symbol pro číslo snímku 3"/>
          <p:cNvSpPr txBox="1">
            <a:spLocks noGrp="1"/>
          </p:cNvSpPr>
          <p:nvPr/>
        </p:nvSpPr>
        <p:spPr bwMode="auto">
          <a:xfrm>
            <a:off x="5623096" y="6457186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 anchor="b"/>
          <a:lstStyle/>
          <a:p>
            <a:pPr algn="r"/>
            <a:fld id="{0CE46ACD-7561-43DB-BCA8-9EF42A217672}" type="slidenum">
              <a:rPr lang="cs-CZ" sz="1300"/>
              <a:pPr algn="r"/>
              <a:t>27</a:t>
            </a:fld>
            <a:endParaRPr lang="cs-CZ" sz="1300"/>
          </a:p>
        </p:txBody>
      </p:sp>
      <p:sp>
        <p:nvSpPr>
          <p:cNvPr id="56324" name="Zástupný symbol pro datum 4"/>
          <p:cNvSpPr txBox="1">
            <a:spLocks noGrp="1"/>
          </p:cNvSpPr>
          <p:nvPr/>
        </p:nvSpPr>
        <p:spPr bwMode="auto">
          <a:xfrm>
            <a:off x="5623096" y="1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/>
          <a:lstStyle/>
          <a:p>
            <a:pPr algn="r"/>
            <a:r>
              <a:rPr lang="cs-CZ" sz="1300"/>
              <a:t>2.11.2010 Na Smetance</a:t>
            </a:r>
          </a:p>
        </p:txBody>
      </p:sp>
      <p:sp>
        <p:nvSpPr>
          <p:cNvPr id="56326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EE84CE-1BD4-47DB-A4D9-899952CE69C2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6834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58372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7ABBEA-EA80-464A-B595-5E5757CA242B}" type="slidenum">
              <a:rPr lang="cs-CZ" altLang="cs-CZ" smtClean="0"/>
              <a:pPr/>
              <a:t>28</a:t>
            </a:fld>
            <a:endParaRPr lang="cs-CZ" alt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924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60420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13D22B-A349-4598-AFEB-56EC222EA2BA}" type="slidenum">
              <a:rPr lang="cs-CZ" altLang="cs-CZ" smtClean="0"/>
              <a:pPr/>
              <a:t>29</a:t>
            </a:fld>
            <a:endParaRPr lang="cs-CZ" alt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773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62468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5DA5AB-EF41-4744-A49F-2AD4B030F8FA}" type="slidenum">
              <a:rPr lang="cs-CZ" altLang="cs-CZ" smtClean="0"/>
              <a:pPr/>
              <a:t>31</a:t>
            </a:fld>
            <a:endParaRPr lang="cs-CZ" alt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893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517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169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033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562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691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503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Zástupný symbol pro číslo snímku 3"/>
          <p:cNvSpPr txBox="1">
            <a:spLocks noGrp="1"/>
          </p:cNvSpPr>
          <p:nvPr/>
        </p:nvSpPr>
        <p:spPr bwMode="auto">
          <a:xfrm>
            <a:off x="5623096" y="6457186"/>
            <a:ext cx="4302005" cy="3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 anchor="b"/>
          <a:lstStyle/>
          <a:p>
            <a:pPr algn="r"/>
            <a:fld id="{1AB2F2A3-2AB9-45A7-ADEF-A6EE01EC5B87}" type="slidenum">
              <a:rPr lang="cs-CZ" sz="1300"/>
              <a:pPr algn="r"/>
              <a:t>14</a:t>
            </a:fld>
            <a:endParaRPr lang="cs-CZ" sz="1300"/>
          </a:p>
        </p:txBody>
      </p:sp>
      <p:sp>
        <p:nvSpPr>
          <p:cNvPr id="30724" name="Zástupný symbol pro datum 4"/>
          <p:cNvSpPr txBox="1">
            <a:spLocks noGrp="1"/>
          </p:cNvSpPr>
          <p:nvPr/>
        </p:nvSpPr>
        <p:spPr bwMode="auto">
          <a:xfrm>
            <a:off x="5623096" y="1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/>
          <a:lstStyle/>
          <a:p>
            <a:pPr algn="r"/>
            <a:r>
              <a:rPr lang="cs-CZ" sz="1300"/>
              <a:t>2.11.2010 Na Smetance</a:t>
            </a:r>
          </a:p>
        </p:txBody>
      </p:sp>
      <p:sp>
        <p:nvSpPr>
          <p:cNvPr id="30726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075723-A272-407E-BA39-EF552BDF4898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2018-05-18T09:00 </a:t>
            </a:r>
            <a:r>
              <a:rPr lang="cs-CZ" dirty="0" err="1" smtClean="0"/>
              <a:t>FyM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92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947349-C616-40E7-9F4A-9ACE751CDE2C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U3V Fyzika pro nefyziky - Obdržálek</a:t>
            </a:r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62B7-B368-4D07-92BA-23341CE1B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AB80C3-28A6-46CF-A3FA-A61E65CDF2A3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U3V Fyzika pro nefyziky - Obdržálek</a:t>
            </a:r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3124-2C2F-43A2-88F9-390DF0AA59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FA150-3A56-42E3-A8E7-46C29F942409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U3V Fyzika pro nefyziky - Obdržálek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247F0-D708-466D-8273-2692216BE2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8B8BF4-7A8D-43D4-BE99-76B5012C1CFA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U3V Fyzika pro nefyziky - Obdržálek</a:t>
            </a:r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9C859-9CE0-441E-8341-465C327360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2FA4E-A702-4B84-929A-BAFC88516BFD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U3V Fyzika pro nefyziky - Obdržálek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6944-DA75-4531-849D-3C205A0897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C0B5BC-73F3-46DB-B2B5-70D24A678816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U3V Fyzika pro nefyziky - Obdržálek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CEAB-5716-43BC-8A66-71C73FCD0F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D42420-2E14-428A-8204-0385F91A4174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U3V Fyzika pro nefyziky - Obdržálek</a:t>
            </a:r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6E705-F149-43C5-B234-CBCB78046A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181FE-E751-4610-9FF2-10575FA617C2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U3V Fyzika pro nefyziky - Obdržálek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37D32-6331-43C5-9CB8-0AFEE135CD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993193-E50B-43B2-91FE-41F474F84F88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U3V Fyzika pro nefyziky - Obdržálek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E5F2-9105-4D3B-9720-DCBE6A654F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D7FB033-DD0B-4F2D-AF51-81F2499FDBB1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U3V Fyzika pro nefyziky - Obdržálek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59CC042-41AB-4156-B2E5-F9338DD782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5" r:id="rId3"/>
    <p:sldLayoutId id="2147483708" r:id="rId4"/>
    <p:sldLayoutId id="2147483704" r:id="rId5"/>
    <p:sldLayoutId id="2147483709" r:id="rId6"/>
    <p:sldLayoutId id="2147483710" r:id="rId7"/>
    <p:sldLayoutId id="2147483703" r:id="rId8"/>
    <p:sldLayoutId id="2147483711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70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image" Target="../media/image17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57313" y="5072063"/>
            <a:ext cx="6400800" cy="1500187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sz="4400" i="1" dirty="0" smtClean="0">
                <a:solidFill>
                  <a:srgbClr val="002060"/>
                </a:solidFill>
                <a:latin typeface="Book Antiqua" pitchFamily="18" charset="0"/>
              </a:rPr>
              <a:t>Jan Obdržálek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2018-05-18T12:20:00,000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969963" y="1146175"/>
            <a:ext cx="7632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7200" dirty="0" smtClean="0">
                <a:latin typeface="Book Antiqua" pitchFamily="18" charset="0"/>
              </a:rPr>
              <a:t>8 – STR (graficky)</a:t>
            </a:r>
            <a:endParaRPr lang="cs-CZ" sz="7200" dirty="0">
              <a:latin typeface="Book Antiqua" pitchFamily="18" charset="0"/>
            </a:endParaRPr>
          </a:p>
        </p:txBody>
      </p:sp>
      <p:sp>
        <p:nvSpPr>
          <p:cNvPr id="13315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696408BF-CED6-416E-815E-60E2CE6B543D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26611" y="3183147"/>
            <a:ext cx="2208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i="1" dirty="0" err="1" smtClean="0">
                <a:solidFill>
                  <a:srgbClr val="00B0F0"/>
                </a:solidFill>
                <a:latin typeface="Book Antiqua" panose="02040602050305030304" pitchFamily="18" charset="0"/>
              </a:rPr>
              <a:t>FyM</a:t>
            </a:r>
            <a:endParaRPr lang="cs-CZ" sz="5400" b="1" i="1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261" y="35716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grafikon</a:t>
            </a:r>
            <a:endParaRPr lang="cs-CZ" dirty="0"/>
          </a:p>
        </p:txBody>
      </p:sp>
      <p:cxnSp>
        <p:nvCxnSpPr>
          <p:cNvPr id="38" name="Přímá spojovací šipka 37"/>
          <p:cNvCxnSpPr/>
          <p:nvPr/>
        </p:nvCxnSpPr>
        <p:spPr>
          <a:xfrm>
            <a:off x="1790700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7321547" y="5872163"/>
            <a:ext cx="23145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i="1" dirty="0">
                <a:latin typeface="Calibri" pitchFamily="34" charset="0"/>
              </a:rPr>
              <a:t>x/</a:t>
            </a:r>
            <a:r>
              <a:rPr lang="cs-CZ" sz="2800" dirty="0">
                <a:latin typeface="Calibri" pitchFamily="34" charset="0"/>
              </a:rPr>
              <a:t>m </a:t>
            </a:r>
          </a:p>
          <a:p>
            <a:r>
              <a:rPr lang="cs-CZ" sz="2800" dirty="0">
                <a:latin typeface="Calibri" pitchFamily="34" charset="0"/>
              </a:rPr>
              <a:t>(</a:t>
            </a:r>
            <a:r>
              <a:rPr lang="cs-CZ" sz="2800" b="1" i="1" dirty="0">
                <a:latin typeface="Calibri" pitchFamily="34" charset="0"/>
              </a:rPr>
              <a:t>kde</a:t>
            </a:r>
            <a:r>
              <a:rPr lang="cs-CZ" sz="2800" dirty="0">
                <a:latin typeface="Calibri" pitchFamily="34" charset="0"/>
              </a:rPr>
              <a:t> jsou)</a:t>
            </a:r>
          </a:p>
        </p:txBody>
      </p:sp>
      <p:cxnSp>
        <p:nvCxnSpPr>
          <p:cNvPr id="40" name="Přímá spojovací šipka 39"/>
          <p:cNvCxnSpPr/>
          <p:nvPr/>
        </p:nvCxnSpPr>
        <p:spPr>
          <a:xfrm rot="5400000" flipH="1" flipV="1">
            <a:off x="1290638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2505075" y="1482725"/>
            <a:ext cx="4071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i="1">
                <a:latin typeface="Calibri" pitchFamily="34" charset="0"/>
              </a:rPr>
              <a:t>t/</a:t>
            </a:r>
            <a:r>
              <a:rPr lang="cs-CZ" sz="2800">
                <a:latin typeface="Calibri" pitchFamily="34" charset="0"/>
              </a:rPr>
              <a:t>s          (</a:t>
            </a:r>
            <a:r>
              <a:rPr lang="cs-CZ" sz="2800" b="1" i="1">
                <a:latin typeface="Calibri" pitchFamily="34" charset="0"/>
              </a:rPr>
              <a:t>kdy</a:t>
            </a:r>
            <a:r>
              <a:rPr lang="cs-CZ" sz="2800">
                <a:latin typeface="Calibri" pitchFamily="34" charset="0"/>
              </a:rPr>
              <a:t> kde jsou)</a:t>
            </a:r>
            <a:endParaRPr lang="cs-CZ" sz="2800" i="1">
              <a:latin typeface="Calibri" pitchFamily="34" charset="0"/>
            </a:endParaRPr>
          </a:p>
        </p:txBody>
      </p:sp>
      <p:cxnSp>
        <p:nvCxnSpPr>
          <p:cNvPr id="42" name="Přímá spojovací čára 41"/>
          <p:cNvCxnSpPr>
            <a:cxnSpLocks noChangeShapeType="1"/>
          </p:cNvCxnSpPr>
          <p:nvPr/>
        </p:nvCxnSpPr>
        <p:spPr bwMode="auto">
          <a:xfrm rot="5400000">
            <a:off x="2647156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3" name="Přímá spojovací čára 42"/>
          <p:cNvCxnSpPr>
            <a:cxnSpLocks noChangeShapeType="1"/>
          </p:cNvCxnSpPr>
          <p:nvPr/>
        </p:nvCxnSpPr>
        <p:spPr bwMode="auto">
          <a:xfrm rot="5400000">
            <a:off x="3432969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4" name="Přímá spojovací čára 43"/>
          <p:cNvCxnSpPr>
            <a:cxnSpLocks noChangeShapeType="1"/>
          </p:cNvCxnSpPr>
          <p:nvPr/>
        </p:nvCxnSpPr>
        <p:spPr bwMode="auto">
          <a:xfrm rot="5400000">
            <a:off x="4147344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5" name="Přímá spojovací čára 44"/>
          <p:cNvCxnSpPr>
            <a:cxnSpLocks noChangeShapeType="1"/>
          </p:cNvCxnSpPr>
          <p:nvPr/>
        </p:nvCxnSpPr>
        <p:spPr bwMode="auto">
          <a:xfrm rot="5400000">
            <a:off x="4861719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6" name="Přímá spojovací čára 45"/>
          <p:cNvCxnSpPr>
            <a:cxnSpLocks noChangeShapeType="1"/>
          </p:cNvCxnSpPr>
          <p:nvPr/>
        </p:nvCxnSpPr>
        <p:spPr bwMode="auto">
          <a:xfrm rot="5400000">
            <a:off x="5576888" y="6000750"/>
            <a:ext cx="142875" cy="3175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7" name="Přímá spojovací čára 46"/>
          <p:cNvCxnSpPr>
            <a:cxnSpLocks noChangeShapeType="1"/>
          </p:cNvCxnSpPr>
          <p:nvPr/>
        </p:nvCxnSpPr>
        <p:spPr bwMode="auto">
          <a:xfrm rot="5400000">
            <a:off x="6292056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8" name="Přímá spojovací čára 47"/>
          <p:cNvCxnSpPr>
            <a:cxnSpLocks noChangeShapeType="1"/>
          </p:cNvCxnSpPr>
          <p:nvPr/>
        </p:nvCxnSpPr>
        <p:spPr bwMode="auto">
          <a:xfrm rot="5400000">
            <a:off x="7006431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3362325" y="6000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076700" y="59880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51" name="Přímá spojovací čára 50"/>
          <p:cNvCxnSpPr>
            <a:cxnSpLocks noChangeShapeType="1"/>
          </p:cNvCxnSpPr>
          <p:nvPr/>
        </p:nvCxnSpPr>
        <p:spPr bwMode="auto">
          <a:xfrm rot="5400000">
            <a:off x="1791494" y="5999957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505075" y="60007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1647825" y="60007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54" name="TextovéPole 53"/>
          <p:cNvSpPr txBox="1">
            <a:spLocks noChangeArrowheads="1"/>
          </p:cNvSpPr>
          <p:nvPr/>
        </p:nvSpPr>
        <p:spPr bwMode="auto">
          <a:xfrm>
            <a:off x="4791075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5505450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6203950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57" name="TextovéPole 56"/>
          <p:cNvSpPr txBox="1">
            <a:spLocks noChangeArrowheads="1"/>
          </p:cNvSpPr>
          <p:nvPr/>
        </p:nvSpPr>
        <p:spPr bwMode="auto">
          <a:xfrm>
            <a:off x="6934200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5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3148013" y="56435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163888" y="4357688"/>
            <a:ext cx="300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3148013" y="5032375"/>
            <a:ext cx="30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3148013" y="3706813"/>
            <a:ext cx="300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3148013" y="3071813"/>
            <a:ext cx="300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3148013" y="2349500"/>
            <a:ext cx="30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698625" y="5621338"/>
            <a:ext cx="668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ym typeface="Webdings" pitchFamily="18" charset="2"/>
              </a:rPr>
              <a:t>_</a:t>
            </a:r>
            <a:r>
              <a:rPr lang="cs-CZ">
                <a:solidFill>
                  <a:srgbClr val="00B050"/>
                </a:solidFill>
                <a:sym typeface="Webdings" pitchFamily="18" charset="2"/>
              </a:rPr>
              <a:t></a:t>
            </a:r>
            <a:r>
              <a:rPr lang="cs-CZ">
                <a:sym typeface="Webdings" pitchFamily="18" charset="2"/>
              </a:rPr>
              <a:t>__________0_</a:t>
            </a:r>
            <a:r>
              <a:rPr lang="cs-CZ">
                <a:solidFill>
                  <a:srgbClr val="FF0000"/>
                </a:solidFill>
                <a:sym typeface="Webdings" pitchFamily="18" charset="2"/>
              </a:rPr>
              <a:t></a:t>
            </a:r>
            <a:r>
              <a:rPr lang="cs-CZ">
                <a:sym typeface="Webdings" pitchFamily="18" charset="2"/>
              </a:rPr>
              <a:t>______________________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</a:t>
            </a:r>
            <a:r>
              <a:rPr lang="cs-CZ">
                <a:sym typeface="Webdings" pitchFamily="18" charset="2"/>
              </a:rPr>
              <a:t>_________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TextovéPole 67"/>
          <p:cNvSpPr txBox="1">
            <a:spLocks noChangeArrowheads="1"/>
          </p:cNvSpPr>
          <p:nvPr/>
        </p:nvSpPr>
        <p:spPr bwMode="auto">
          <a:xfrm>
            <a:off x="3157538" y="1755775"/>
            <a:ext cx="30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255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60" name="Zástupný symbol pro číslo snímku 3"/>
          <p:cNvSpPr txBox="1">
            <a:spLocks noGrp="1"/>
          </p:cNvSpPr>
          <p:nvPr/>
        </p:nvSpPr>
        <p:spPr>
          <a:xfrm>
            <a:off x="8204199" y="6101557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AC31A515-F84F-47C3-B521-95087866B0A3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10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1703388" y="5375275"/>
            <a:ext cx="661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ym typeface="Webdings" pitchFamily="18" charset="2"/>
              </a:rPr>
              <a:t>___________</a:t>
            </a:r>
            <a:r>
              <a:rPr lang="cs-CZ">
                <a:solidFill>
                  <a:srgbClr val="00B050"/>
                </a:solidFill>
                <a:sym typeface="Webdings" pitchFamily="18" charset="2"/>
              </a:rPr>
              <a:t>  </a:t>
            </a:r>
            <a:r>
              <a:rPr lang="cs-CZ">
                <a:sym typeface="Webdings" pitchFamily="18" charset="2"/>
              </a:rPr>
              <a:t>_</a:t>
            </a:r>
            <a:r>
              <a:rPr lang="cs-CZ">
                <a:solidFill>
                  <a:srgbClr val="FF0000"/>
                </a:solidFill>
                <a:sym typeface="Webdings" pitchFamily="18" charset="2"/>
              </a:rPr>
              <a:t></a:t>
            </a:r>
            <a:r>
              <a:rPr lang="cs-CZ">
                <a:sym typeface="Webdings" pitchFamily="18" charset="2"/>
              </a:rPr>
              <a:t>___________________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</a:t>
            </a:r>
            <a:r>
              <a:rPr lang="cs-CZ">
                <a:sym typeface="Webdings" pitchFamily="18" charset="2"/>
              </a:rPr>
              <a:t>____________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1711325" y="5054600"/>
            <a:ext cx="66738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spc="-350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 </a:t>
            </a:r>
            <a:r>
              <a:rPr lang="cs-CZ" dirty="0" smtClean="0">
                <a:sym typeface="Webdings" panose="05030102010509060703" pitchFamily="18" charset="2"/>
              </a:rPr>
              <a:t>______________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1682750" y="4746625"/>
            <a:ext cx="6581775" cy="368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ym typeface="Webdings" panose="05030102010509060703" pitchFamily="18" charset="2"/>
              </a:rPr>
              <a:t>_____________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 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_________</a:t>
            </a:r>
            <a:r>
              <a:rPr lang="cs-CZ" spc="-4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auto">
          <a:xfrm>
            <a:off x="1685925" y="4406900"/>
            <a:ext cx="657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ym typeface="Webdings" pitchFamily="18" charset="2"/>
              </a:rPr>
              <a:t>_______________</a:t>
            </a:r>
            <a:r>
              <a:rPr lang="cs-CZ">
                <a:solidFill>
                  <a:srgbClr val="FF0000"/>
                </a:solidFill>
                <a:sym typeface="Webdings" pitchFamily="18" charset="2"/>
              </a:rPr>
              <a:t></a:t>
            </a:r>
            <a:r>
              <a:rPr lang="cs-CZ">
                <a:sym typeface="Webdings" pitchFamily="18" charset="2"/>
              </a:rPr>
              <a:t>__</a:t>
            </a:r>
            <a:r>
              <a:rPr lang="cs-CZ">
                <a:solidFill>
                  <a:srgbClr val="00B050"/>
                </a:solidFill>
                <a:sym typeface="Webdings" pitchFamily="18" charset="2"/>
              </a:rPr>
              <a:t></a:t>
            </a:r>
            <a:r>
              <a:rPr lang="cs-CZ">
                <a:sym typeface="Webdings" pitchFamily="18" charset="2"/>
              </a:rPr>
              <a:t>_____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</a:t>
            </a:r>
            <a:r>
              <a:rPr lang="cs-CZ">
                <a:sym typeface="Webdings" pitchFamily="18" charset="2"/>
              </a:rPr>
              <a:t>_____________________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1690688" y="4065588"/>
            <a:ext cx="6291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ym typeface="Webdings" pitchFamily="18" charset="2"/>
              </a:rPr>
              <a:t>_______________</a:t>
            </a:r>
            <a:r>
              <a:rPr lang="cs-CZ">
                <a:solidFill>
                  <a:srgbClr val="FF0000"/>
                </a:solidFill>
                <a:sym typeface="Webdings" pitchFamily="18" charset="2"/>
              </a:rPr>
              <a:t></a:t>
            </a:r>
            <a:r>
              <a:rPr lang="cs-CZ">
                <a:sym typeface="Webdings" pitchFamily="18" charset="2"/>
              </a:rPr>
              <a:t>_</a:t>
            </a:r>
            <a:r>
              <a:rPr lang="cs-CZ">
                <a:solidFill>
                  <a:srgbClr val="00B050"/>
                </a:solidFill>
                <a:sym typeface="Webdings" pitchFamily="18" charset="2"/>
              </a:rPr>
              <a:t></a:t>
            </a:r>
            <a:r>
              <a:rPr lang="cs-CZ">
                <a:sym typeface="Webdings" pitchFamily="18" charset="2"/>
              </a:rPr>
              <a:t>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 </a:t>
            </a:r>
            <a:r>
              <a:rPr lang="cs-CZ">
                <a:sym typeface="Webdings" pitchFamily="18" charset="2"/>
              </a:rPr>
              <a:t>_______________________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1600200" y="3725863"/>
            <a:ext cx="6546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ym typeface="Webdings" pitchFamily="18" charset="2"/>
              </a:rPr>
              <a:t>_______________</a:t>
            </a:r>
            <a:r>
              <a:rPr lang="cs-CZ" sz="1200">
                <a:sym typeface="Webdings" pitchFamily="18" charset="2"/>
              </a:rPr>
              <a:t>_</a:t>
            </a:r>
            <a:r>
              <a:rPr lang="cs-CZ">
                <a:solidFill>
                  <a:srgbClr val="FF0000"/>
                </a:solidFill>
                <a:sym typeface="Webdings" pitchFamily="18" charset="2"/>
              </a:rPr>
              <a:t></a:t>
            </a:r>
            <a:r>
              <a:rPr lang="cs-CZ">
                <a:solidFill>
                  <a:srgbClr val="00B050"/>
                </a:solidFill>
                <a:sym typeface="Webdings" pitchFamily="18" charset="2"/>
              </a:rPr>
              <a:t></a:t>
            </a:r>
            <a:r>
              <a:rPr lang="cs-CZ" sz="1000">
                <a:sym typeface="Webdings" pitchFamily="18" charset="2"/>
              </a:rPr>
              <a:t>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 </a:t>
            </a:r>
            <a:r>
              <a:rPr lang="cs-CZ">
                <a:sym typeface="Webdings" pitchFamily="18" charset="2"/>
              </a:rPr>
              <a:t>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_</a:t>
            </a:r>
            <a:r>
              <a:rPr lang="cs-CZ">
                <a:sym typeface="Webdings" pitchFamily="18" charset="2"/>
              </a:rPr>
              <a:t>________________________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1581150" y="3403600"/>
            <a:ext cx="64770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ym typeface="Webdings" panose="05030102010509060703" pitchFamily="18" charset="2"/>
              </a:rPr>
              <a:t>_____________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spc="-350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spc="-350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1584325" y="3100388"/>
            <a:ext cx="6397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ym typeface="Webdings" pitchFamily="18" charset="2"/>
              </a:rPr>
              <a:t>_________</a:t>
            </a:r>
            <a:r>
              <a:rPr lang="cs-CZ">
                <a:solidFill>
                  <a:srgbClr val="00B050"/>
                </a:solidFill>
                <a:sym typeface="Webdings" pitchFamily="18" charset="2"/>
              </a:rPr>
              <a:t></a:t>
            </a:r>
            <a:r>
              <a:rPr lang="cs-CZ">
                <a:sym typeface="Webdings" pitchFamily="18" charset="2"/>
              </a:rPr>
              <a:t>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</a:t>
            </a:r>
            <a:r>
              <a:rPr lang="cs-CZ">
                <a:solidFill>
                  <a:srgbClr val="FF0000"/>
                </a:solidFill>
                <a:sym typeface="Webdings" pitchFamily="18" charset="2"/>
              </a:rPr>
              <a:t></a:t>
            </a:r>
            <a:r>
              <a:rPr lang="cs-CZ">
                <a:sym typeface="Webdings" pitchFamily="18" charset="2"/>
              </a:rPr>
              <a:t>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_</a:t>
            </a:r>
            <a:r>
              <a:rPr lang="cs-CZ">
                <a:sym typeface="Webdings" pitchFamily="18" charset="2"/>
              </a:rPr>
              <a:t>___________________________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1598613" y="2738438"/>
            <a:ext cx="6383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00B050"/>
                </a:solidFill>
                <a:sym typeface="Webdings" pitchFamily="18" charset="2"/>
              </a:rPr>
              <a:t></a:t>
            </a:r>
            <a:r>
              <a:rPr lang="cs-CZ">
                <a:sym typeface="Webdings" pitchFamily="18" charset="2"/>
              </a:rPr>
              <a:t>________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</a:t>
            </a:r>
            <a:r>
              <a:rPr lang="cs-CZ">
                <a:sym typeface="Webdings" pitchFamily="18" charset="2"/>
              </a:rPr>
              <a:t>____</a:t>
            </a:r>
            <a:r>
              <a:rPr lang="cs-CZ">
                <a:solidFill>
                  <a:srgbClr val="FF0000"/>
                </a:solidFill>
                <a:sym typeface="Webdings" pitchFamily="18" charset="2"/>
              </a:rPr>
              <a:t></a:t>
            </a:r>
            <a:r>
              <a:rPr lang="cs-CZ">
                <a:sym typeface="Webdings" pitchFamily="18" charset="2"/>
              </a:rPr>
              <a:t>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_</a:t>
            </a:r>
            <a:r>
              <a:rPr lang="cs-CZ">
                <a:sym typeface="Webdings" pitchFamily="18" charset="2"/>
              </a:rPr>
              <a:t>___________________________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1576388" y="2374900"/>
            <a:ext cx="6481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ym typeface="Webdings" pitchFamily="18" charset="2"/>
              </a:rPr>
              <a:t>______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</a:t>
            </a:r>
            <a:r>
              <a:rPr lang="cs-CZ">
                <a:sym typeface="Webdings" pitchFamily="18" charset="2"/>
              </a:rPr>
              <a:t>________</a:t>
            </a:r>
            <a:r>
              <a:rPr lang="cs-CZ">
                <a:solidFill>
                  <a:srgbClr val="FF0000"/>
                </a:solidFill>
                <a:sym typeface="Webdings" pitchFamily="18" charset="2"/>
              </a:rPr>
              <a:t></a:t>
            </a:r>
            <a:r>
              <a:rPr lang="cs-CZ">
                <a:sym typeface="Webdings" pitchFamily="18" charset="2"/>
              </a:rPr>
              <a:t>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_</a:t>
            </a:r>
            <a:r>
              <a:rPr lang="cs-CZ">
                <a:sym typeface="Webdings" pitchFamily="18" charset="2"/>
              </a:rPr>
              <a:t>___________________________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1565275" y="2058988"/>
            <a:ext cx="6432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ym typeface="Webdings" pitchFamily="18" charset="2"/>
              </a:rPr>
              <a:t>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</a:t>
            </a:r>
            <a:r>
              <a:rPr lang="cs-CZ">
                <a:sym typeface="Webdings" pitchFamily="18" charset="2"/>
              </a:rPr>
              <a:t>___________</a:t>
            </a:r>
            <a:r>
              <a:rPr lang="cs-CZ">
                <a:solidFill>
                  <a:srgbClr val="FF0000"/>
                </a:solidFill>
                <a:sym typeface="Webdings" pitchFamily="18" charset="2"/>
              </a:rPr>
              <a:t></a:t>
            </a:r>
            <a:r>
              <a:rPr lang="cs-CZ">
                <a:sym typeface="Webdings" pitchFamily="18" charset="2"/>
              </a:rPr>
              <a:t>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_</a:t>
            </a:r>
            <a:r>
              <a:rPr lang="cs-CZ">
                <a:sym typeface="Webdings" pitchFamily="18" charset="2"/>
              </a:rPr>
              <a:t>___________________________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1562100" y="1771650"/>
            <a:ext cx="6419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0070C0"/>
                </a:solidFill>
                <a:sym typeface="Webdings" pitchFamily="18" charset="2"/>
              </a:rPr>
              <a:t></a:t>
            </a:r>
            <a:r>
              <a:rPr lang="cs-CZ">
                <a:sym typeface="Webdings" pitchFamily="18" charset="2"/>
              </a:rPr>
              <a:t>______________</a:t>
            </a:r>
            <a:r>
              <a:rPr lang="cs-CZ">
                <a:solidFill>
                  <a:srgbClr val="FF0000"/>
                </a:solidFill>
                <a:sym typeface="Webdings" pitchFamily="18" charset="2"/>
              </a:rPr>
              <a:t></a:t>
            </a:r>
            <a:r>
              <a:rPr lang="cs-CZ">
                <a:sym typeface="Webdings" pitchFamily="18" charset="2"/>
              </a:rPr>
              <a:t>___</a:t>
            </a:r>
            <a:r>
              <a:rPr lang="cs-CZ">
                <a:solidFill>
                  <a:srgbClr val="0070C0"/>
                </a:solidFill>
                <a:sym typeface="Webdings" pitchFamily="18" charset="2"/>
              </a:rPr>
              <a:t>_</a:t>
            </a:r>
            <a:r>
              <a:rPr lang="cs-CZ">
                <a:sym typeface="Webdings" pitchFamily="18" charset="2"/>
              </a:rPr>
              <a:t>___________________________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286250" y="2665413"/>
            <a:ext cx="3860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Světočáry </a:t>
            </a:r>
            <a:r>
              <a:rPr lang="cs-CZ">
                <a:solidFill>
                  <a:srgbClr val="00B050"/>
                </a:solidFill>
              </a:rPr>
              <a:t>holubice,</a:t>
            </a:r>
            <a:r>
              <a:rPr lang="cs-CZ"/>
              <a:t> </a:t>
            </a:r>
            <a:r>
              <a:rPr lang="cs-CZ">
                <a:solidFill>
                  <a:srgbClr val="FF0000"/>
                </a:solidFill>
              </a:rPr>
              <a:t>kočky </a:t>
            </a:r>
            <a:r>
              <a:rPr lang="cs-CZ"/>
              <a:t>a </a:t>
            </a:r>
            <a:r>
              <a:rPr lang="cs-CZ">
                <a:solidFill>
                  <a:srgbClr val="0070C0"/>
                </a:solidFill>
              </a:rPr>
              <a:t>psa</a:t>
            </a:r>
          </a:p>
        </p:txBody>
      </p:sp>
      <p:cxnSp>
        <p:nvCxnSpPr>
          <p:cNvPr id="6" name="Přímá spojnice 5"/>
          <p:cNvCxnSpPr>
            <a:endCxn id="57" idx="3"/>
          </p:cNvCxnSpPr>
          <p:nvPr/>
        </p:nvCxnSpPr>
        <p:spPr>
          <a:xfrm>
            <a:off x="1562100" y="1755775"/>
            <a:ext cx="5673725" cy="443071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781425" y="1695450"/>
            <a:ext cx="0" cy="44910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blouk 12"/>
          <p:cNvSpPr/>
          <p:nvPr/>
        </p:nvSpPr>
        <p:spPr>
          <a:xfrm rot="5400000" flipH="1">
            <a:off x="389732" y="2056606"/>
            <a:ext cx="2811462" cy="4981575"/>
          </a:xfrm>
          <a:prstGeom prst="arc">
            <a:avLst>
              <a:gd name="adj1" fmla="val 16200000"/>
              <a:gd name="adj2" fmla="val 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8" name="Oblouk 77"/>
          <p:cNvSpPr/>
          <p:nvPr/>
        </p:nvSpPr>
        <p:spPr>
          <a:xfrm rot="5400000">
            <a:off x="392906" y="2061369"/>
            <a:ext cx="2811463" cy="4981575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52438" y="965200"/>
            <a:ext cx="8289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Jsem uprostřed silnice (bod 0), napravo sedí </a:t>
            </a:r>
            <a:r>
              <a:rPr lang="cs-CZ">
                <a:solidFill>
                  <a:srgbClr val="C00000"/>
                </a:solidFill>
              </a:rPr>
              <a:t>kočka</a:t>
            </a:r>
            <a:r>
              <a:rPr lang="cs-CZ"/>
              <a:t> a </a:t>
            </a:r>
            <a:r>
              <a:rPr lang="cs-CZ">
                <a:solidFill>
                  <a:srgbClr val="0070C0"/>
                </a:solidFill>
              </a:rPr>
              <a:t>pes</a:t>
            </a:r>
            <a:r>
              <a:rPr lang="cs-CZ"/>
              <a:t>, nalevo </a:t>
            </a:r>
            <a:r>
              <a:rPr lang="cs-CZ">
                <a:solidFill>
                  <a:srgbClr val="009900"/>
                </a:solidFill>
              </a:rPr>
              <a:t>holub</a:t>
            </a:r>
            <a:r>
              <a:rPr lang="cs-CZ"/>
              <a:t>. Filmuji silnici a skládám okamžité snímky – pásky – nad sebe.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6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62" grpId="0"/>
      <p:bldP spid="63" grpId="0"/>
      <p:bldP spid="64" grpId="0"/>
      <p:bldP spid="65" grpId="0"/>
      <p:bldP spid="66" grpId="0"/>
      <p:bldP spid="68" grpId="0"/>
      <p:bldP spid="15400" grpId="0"/>
      <p:bldP spid="3" grpId="0"/>
      <p:bldP spid="59" grpId="0"/>
      <p:bldP spid="61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42938" y="444500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 (nádražní grafikon)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i="1">
                <a:latin typeface="Calibri" pitchFamily="34" charset="0"/>
              </a:rPr>
              <a:t>x/</a:t>
            </a:r>
            <a:r>
              <a:rPr lang="cs-CZ" sz="2800">
                <a:latin typeface="Calibri" pitchFamily="34" charset="0"/>
              </a:rPr>
              <a:t>km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4071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i="1">
                <a:latin typeface="Calibri" pitchFamily="34" charset="0"/>
              </a:rPr>
              <a:t>t/</a:t>
            </a:r>
            <a:r>
              <a:rPr lang="cs-CZ" sz="2800">
                <a:latin typeface="Calibri" pitchFamily="34" charset="0"/>
              </a:rPr>
              <a:t>min      (kdy tam je) 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vlak</a:t>
            </a:r>
            <a:endParaRPr lang="cs-CZ" sz="2800" i="1"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15169" y="5999957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0007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071688" y="56435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071688" y="40719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071688" y="4857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071688" y="33575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071688" y="264318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071688" y="185737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čára 36"/>
          <p:cNvCxnSpPr/>
          <p:nvPr/>
        </p:nvCxnSpPr>
        <p:spPr>
          <a:xfrm rot="5400000" flipH="1" flipV="1">
            <a:off x="2392363" y="589438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2394744" y="5823744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 flipH="1" flipV="1">
            <a:off x="2401094" y="5679281"/>
            <a:ext cx="698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 flipH="1" flipV="1">
            <a:off x="2401888" y="560863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2396331" y="5750719"/>
            <a:ext cx="730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401094" y="5536407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rot="5400000" flipH="1" flipV="1">
            <a:off x="2401094" y="5464969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 flipH="1" flipV="1">
            <a:off x="2401094" y="5393532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 flipH="1" flipV="1">
            <a:off x="2403475" y="5321300"/>
            <a:ext cx="71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5400000" flipH="1" flipV="1">
            <a:off x="2396331" y="5183982"/>
            <a:ext cx="144463" cy="6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2499519" y="5001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2642394" y="4858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2785269" y="4715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 rot="5400000" flipH="1" flipV="1">
            <a:off x="2928144" y="4572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5400000" flipH="1" flipV="1">
            <a:off x="3071019" y="4429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 flipH="1" flipV="1">
            <a:off x="3213894" y="42870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 rot="5400000" flipH="1" flipV="1">
            <a:off x="3356769" y="41441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3499644" y="40012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3642519" y="3858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3785394" y="3715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rot="5400000" flipH="1" flipV="1">
            <a:off x="3928269" y="3572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4071144" y="3429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rot="5400000" flipH="1" flipV="1">
            <a:off x="4214019" y="3286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 rot="5400000" flipH="1" flipV="1">
            <a:off x="4357688" y="3143250"/>
            <a:ext cx="14287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rot="5400000" flipH="1" flipV="1">
            <a:off x="4500563" y="3071813"/>
            <a:ext cx="71437" cy="714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rot="5400000" flipH="1" flipV="1">
            <a:off x="4464051" y="2963862"/>
            <a:ext cx="215900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 rot="5400000" flipH="1" flipV="1">
            <a:off x="4501356" y="278526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 rot="5400000" flipH="1" flipV="1">
            <a:off x="4501356" y="2642394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rot="5400000" flipH="1" flipV="1">
            <a:off x="4501356" y="249951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rot="5400000" flipH="1" flipV="1">
            <a:off x="4501356" y="2356644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6" name="TextovéPole 107"/>
          <p:cNvSpPr txBox="1">
            <a:spLocks noChangeArrowheads="1"/>
          </p:cNvSpPr>
          <p:nvPr/>
        </p:nvSpPr>
        <p:spPr bwMode="auto">
          <a:xfrm>
            <a:off x="4286250" y="6199188"/>
            <a:ext cx="528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(cíl)</a:t>
            </a:r>
          </a:p>
        </p:txBody>
      </p:sp>
      <p:sp>
        <p:nvSpPr>
          <p:cNvPr id="109" name="TextovéPole 108"/>
          <p:cNvSpPr txBox="1">
            <a:spLocks noChangeArrowheads="1"/>
          </p:cNvSpPr>
          <p:nvPr/>
        </p:nvSpPr>
        <p:spPr bwMode="auto">
          <a:xfrm>
            <a:off x="2428875" y="542925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10" name="TextovéPole 109"/>
          <p:cNvSpPr txBox="1">
            <a:spLocks noChangeArrowheads="1"/>
          </p:cNvSpPr>
          <p:nvPr/>
        </p:nvSpPr>
        <p:spPr bwMode="auto">
          <a:xfrm>
            <a:off x="2622550" y="4845050"/>
            <a:ext cx="592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Calibri" pitchFamily="34" charset="0"/>
              </a:rPr>
              <a:t>jede</a:t>
            </a:r>
          </a:p>
        </p:txBody>
      </p:sp>
      <p:sp>
        <p:nvSpPr>
          <p:cNvPr id="111" name="TextovéPole 110"/>
          <p:cNvSpPr txBox="1">
            <a:spLocks noChangeArrowheads="1"/>
          </p:cNvSpPr>
          <p:nvPr/>
        </p:nvSpPr>
        <p:spPr bwMode="auto">
          <a:xfrm>
            <a:off x="3940175" y="27733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614988" y="2087563"/>
            <a:ext cx="35290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Tento (statický) grafikon zobrazuje </a:t>
            </a:r>
            <a:r>
              <a:rPr lang="cs-CZ" sz="2400" i="1">
                <a:solidFill>
                  <a:srgbClr val="CC0000"/>
                </a:solidFill>
                <a:latin typeface="Book Antiqua" pitchFamily="18" charset="0"/>
              </a:rPr>
              <a:t>celý pohyb</a:t>
            </a:r>
            <a:r>
              <a:rPr lang="cs-CZ" sz="2400" i="1">
                <a:latin typeface="Book Antiqua" pitchFamily="18" charset="0"/>
              </a:rPr>
              <a:t> vlaku v čase a 1D prostoru. 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2362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8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5909B4FB-FD02-4F91-9C1E-6B351932C71D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11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109" grpId="0"/>
      <p:bldP spid="110" grpId="0"/>
      <p:bldP spid="111" grpId="0"/>
      <p:bldP spid="1075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135063" y="476250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 (nádražní grafikon)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800" i="1">
                <a:latin typeface="Calibri" pitchFamily="34" charset="0"/>
              </a:rPr>
              <a:t>x/</a:t>
            </a:r>
            <a:r>
              <a:rPr lang="cs-CZ" altLang="cs-CZ" sz="2800">
                <a:latin typeface="Calibri" pitchFamily="34" charset="0"/>
              </a:rPr>
              <a:t>km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550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800" i="1">
                <a:latin typeface="Calibri" pitchFamily="34" charset="0"/>
              </a:rPr>
              <a:t>t/</a:t>
            </a:r>
            <a:r>
              <a:rPr lang="cs-CZ" altLang="cs-CZ" sz="2800">
                <a:latin typeface="Calibri" pitchFamily="34" charset="0"/>
              </a:rPr>
              <a:t>min      (kdy tam je)  </a:t>
            </a:r>
            <a:r>
              <a:rPr lang="cs-CZ" altLang="cs-CZ" sz="2800">
                <a:solidFill>
                  <a:srgbClr val="FF0000"/>
                </a:solidFill>
                <a:latin typeface="Calibri" pitchFamily="34" charset="0"/>
              </a:rPr>
              <a:t>vlak   </a:t>
            </a:r>
            <a:r>
              <a:rPr lang="cs-CZ" altLang="cs-CZ" sz="2800">
                <a:solidFill>
                  <a:srgbClr val="00B050"/>
                </a:solidFill>
                <a:latin typeface="Calibri" pitchFamily="34" charset="0"/>
              </a:rPr>
              <a:t>rychlík</a:t>
            </a:r>
            <a:endParaRPr lang="cs-CZ" altLang="cs-CZ" sz="2800" i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15169" y="5999957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0007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071688" y="56435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071688" y="40719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071688" y="4857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071688" y="33575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071688" y="264318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071688" y="185737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čára 36"/>
          <p:cNvCxnSpPr/>
          <p:nvPr/>
        </p:nvCxnSpPr>
        <p:spPr>
          <a:xfrm rot="5400000" flipH="1" flipV="1">
            <a:off x="2392363" y="589438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2394744" y="5823744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 flipH="1" flipV="1">
            <a:off x="2401094" y="5679281"/>
            <a:ext cx="698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 flipH="1" flipV="1">
            <a:off x="2401888" y="560863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2396331" y="5750719"/>
            <a:ext cx="730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401094" y="5536407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rot="5400000" flipH="1" flipV="1">
            <a:off x="2401094" y="5464969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 flipH="1" flipV="1">
            <a:off x="2401094" y="5393532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 flipH="1" flipV="1">
            <a:off x="2403475" y="5321300"/>
            <a:ext cx="71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5400000" flipH="1" flipV="1">
            <a:off x="2396331" y="5183982"/>
            <a:ext cx="144463" cy="6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2499519" y="5001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2642394" y="4858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2785269" y="4715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 rot="5400000" flipH="1" flipV="1">
            <a:off x="2928144" y="4572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5400000" flipH="1" flipV="1">
            <a:off x="3071019" y="4429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 flipH="1" flipV="1">
            <a:off x="3213894" y="42870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 rot="5400000" flipH="1" flipV="1">
            <a:off x="3356769" y="41441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3499644" y="40012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3642519" y="3858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3785394" y="3715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rot="5400000" flipH="1" flipV="1">
            <a:off x="3928269" y="3572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4071144" y="3429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rot="5400000" flipH="1" flipV="1">
            <a:off x="4214019" y="3286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 rot="5400000" flipH="1" flipV="1">
            <a:off x="4357688" y="3143250"/>
            <a:ext cx="14287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rot="5400000" flipH="1" flipV="1">
            <a:off x="4500563" y="3071813"/>
            <a:ext cx="71437" cy="714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rot="5400000" flipH="1" flipV="1">
            <a:off x="4464051" y="2963862"/>
            <a:ext cx="215900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 rot="5400000" flipH="1" flipV="1">
            <a:off x="4501356" y="278526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 flipH="1" flipV="1">
            <a:off x="4500563" y="2571750"/>
            <a:ext cx="71437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flipH="1" flipV="1">
            <a:off x="4402138" y="2428875"/>
            <a:ext cx="96837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flipH="1" flipV="1">
            <a:off x="4337050" y="2341563"/>
            <a:ext cx="8572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40" name="TextovéPole 107"/>
          <p:cNvSpPr txBox="1">
            <a:spLocks noChangeArrowheads="1"/>
          </p:cNvSpPr>
          <p:nvPr/>
        </p:nvSpPr>
        <p:spPr bwMode="auto">
          <a:xfrm>
            <a:off x="4286250" y="6199188"/>
            <a:ext cx="528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latin typeface="Calibri" pitchFamily="34" charset="0"/>
              </a:rPr>
              <a:t>(cíl)</a:t>
            </a:r>
          </a:p>
        </p:txBody>
      </p:sp>
      <p:sp>
        <p:nvSpPr>
          <p:cNvPr id="109" name="TextovéPole 108"/>
          <p:cNvSpPr txBox="1">
            <a:spLocks noChangeArrowheads="1"/>
          </p:cNvSpPr>
          <p:nvPr/>
        </p:nvSpPr>
        <p:spPr bwMode="auto">
          <a:xfrm>
            <a:off x="2428875" y="542925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10" name="TextovéPole 109"/>
          <p:cNvSpPr txBox="1">
            <a:spLocks noChangeArrowheads="1"/>
          </p:cNvSpPr>
          <p:nvPr/>
        </p:nvSpPr>
        <p:spPr bwMode="auto">
          <a:xfrm>
            <a:off x="3214688" y="4857750"/>
            <a:ext cx="592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FF0000"/>
                </a:solidFill>
                <a:latin typeface="Calibri" pitchFamily="34" charset="0"/>
              </a:rPr>
              <a:t>jede</a:t>
            </a:r>
          </a:p>
        </p:txBody>
      </p:sp>
      <p:sp>
        <p:nvSpPr>
          <p:cNvPr id="111" name="TextovéPole 110"/>
          <p:cNvSpPr txBox="1">
            <a:spLocks noChangeArrowheads="1"/>
          </p:cNvSpPr>
          <p:nvPr/>
        </p:nvSpPr>
        <p:spPr bwMode="auto">
          <a:xfrm>
            <a:off x="3940175" y="27733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cxnSp>
        <p:nvCxnSpPr>
          <p:cNvPr id="69" name="Přímá spojovací čára 68"/>
          <p:cNvCxnSpPr/>
          <p:nvPr/>
        </p:nvCxnSpPr>
        <p:spPr>
          <a:xfrm rot="5400000" flipH="1" flipV="1">
            <a:off x="2322513" y="5892800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ovací čára 69"/>
          <p:cNvCxnSpPr/>
          <p:nvPr/>
        </p:nvCxnSpPr>
        <p:spPr>
          <a:xfrm rot="5400000" flipH="1" flipV="1">
            <a:off x="2322513" y="5821363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 rot="5400000" flipH="1" flipV="1">
            <a:off x="2322513" y="5749925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/>
          <p:nvPr/>
        </p:nvCxnSpPr>
        <p:spPr>
          <a:xfrm rot="5400000" flipH="1" flipV="1">
            <a:off x="2322513" y="5678488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72"/>
          <p:cNvCxnSpPr/>
          <p:nvPr/>
        </p:nvCxnSpPr>
        <p:spPr>
          <a:xfrm rot="5400000" flipH="1" flipV="1">
            <a:off x="2322513" y="5607050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 rot="5400000" flipH="1" flipV="1">
            <a:off x="2322513" y="5535613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čára 79"/>
          <p:cNvCxnSpPr/>
          <p:nvPr/>
        </p:nvCxnSpPr>
        <p:spPr>
          <a:xfrm rot="5400000" flipH="1" flipV="1">
            <a:off x="2322513" y="5464175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/>
          <p:nvPr/>
        </p:nvCxnSpPr>
        <p:spPr>
          <a:xfrm rot="5400000" flipH="1" flipV="1">
            <a:off x="2322513" y="5392738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/>
          <p:nvPr/>
        </p:nvCxnSpPr>
        <p:spPr>
          <a:xfrm rot="5400000" flipH="1" flipV="1">
            <a:off x="2320131" y="5322094"/>
            <a:ext cx="73025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>
            <a:spLocks noChangeArrowheads="1"/>
          </p:cNvSpPr>
          <p:nvPr/>
        </p:nvSpPr>
        <p:spPr bwMode="auto">
          <a:xfrm>
            <a:off x="1714500" y="542925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B050"/>
                </a:solidFill>
                <a:latin typeface="Calibri" pitchFamily="34" charset="0"/>
              </a:rPr>
              <a:t>stojí</a:t>
            </a:r>
          </a:p>
        </p:txBody>
      </p:sp>
      <p:cxnSp>
        <p:nvCxnSpPr>
          <p:cNvPr id="102" name="Přímá spojovací čára 101"/>
          <p:cNvCxnSpPr/>
          <p:nvPr/>
        </p:nvCxnSpPr>
        <p:spPr>
          <a:xfrm rot="5400000" flipH="1" flipV="1">
            <a:off x="2286794" y="521414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ovací čára 106"/>
          <p:cNvCxnSpPr/>
          <p:nvPr/>
        </p:nvCxnSpPr>
        <p:spPr>
          <a:xfrm rot="5400000" flipH="1" flipV="1">
            <a:off x="2286794" y="5071269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ovací čára 112"/>
          <p:cNvCxnSpPr/>
          <p:nvPr/>
        </p:nvCxnSpPr>
        <p:spPr>
          <a:xfrm rot="5400000" flipH="1" flipV="1">
            <a:off x="2286794" y="492839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ovací čára 113"/>
          <p:cNvCxnSpPr/>
          <p:nvPr/>
        </p:nvCxnSpPr>
        <p:spPr>
          <a:xfrm rot="5400000" flipH="1" flipV="1">
            <a:off x="2286794" y="4785519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Přímá spojovací čára 114"/>
          <p:cNvCxnSpPr/>
          <p:nvPr/>
        </p:nvCxnSpPr>
        <p:spPr>
          <a:xfrm rot="5400000" flipH="1" flipV="1">
            <a:off x="2286794" y="464264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/>
          <p:nvPr/>
        </p:nvCxnSpPr>
        <p:spPr>
          <a:xfrm rot="5400000" flipH="1" flipV="1">
            <a:off x="2320925" y="4537075"/>
            <a:ext cx="71438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čára 117"/>
          <p:cNvCxnSpPr/>
          <p:nvPr/>
        </p:nvCxnSpPr>
        <p:spPr>
          <a:xfrm flipV="1">
            <a:off x="2357438" y="4357688"/>
            <a:ext cx="357187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čára 119"/>
          <p:cNvCxnSpPr/>
          <p:nvPr/>
        </p:nvCxnSpPr>
        <p:spPr>
          <a:xfrm flipV="1">
            <a:off x="2714625" y="4214813"/>
            <a:ext cx="357188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ovací čára 120"/>
          <p:cNvCxnSpPr/>
          <p:nvPr/>
        </p:nvCxnSpPr>
        <p:spPr>
          <a:xfrm flipV="1">
            <a:off x="3071813" y="4071938"/>
            <a:ext cx="357187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ovací čára 121"/>
          <p:cNvCxnSpPr/>
          <p:nvPr/>
        </p:nvCxnSpPr>
        <p:spPr>
          <a:xfrm flipV="1">
            <a:off x="3429000" y="3929063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Přímá spojovací čára 122"/>
          <p:cNvCxnSpPr/>
          <p:nvPr/>
        </p:nvCxnSpPr>
        <p:spPr>
          <a:xfrm flipV="1">
            <a:off x="3857625" y="3786188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ovací čára 123"/>
          <p:cNvCxnSpPr/>
          <p:nvPr/>
        </p:nvCxnSpPr>
        <p:spPr>
          <a:xfrm flipV="1">
            <a:off x="4286250" y="3643313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ovací čára 124"/>
          <p:cNvCxnSpPr/>
          <p:nvPr/>
        </p:nvCxnSpPr>
        <p:spPr>
          <a:xfrm flipV="1">
            <a:off x="4714875" y="3500438"/>
            <a:ext cx="500063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čára 125"/>
          <p:cNvCxnSpPr/>
          <p:nvPr/>
        </p:nvCxnSpPr>
        <p:spPr>
          <a:xfrm flipV="1">
            <a:off x="5214938" y="3357563"/>
            <a:ext cx="500062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ovací čára 136"/>
          <p:cNvCxnSpPr/>
          <p:nvPr/>
        </p:nvCxnSpPr>
        <p:spPr>
          <a:xfrm flipV="1">
            <a:off x="5715000" y="3214688"/>
            <a:ext cx="500063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ovéPole 138"/>
          <p:cNvSpPr txBox="1">
            <a:spLocks noChangeArrowheads="1"/>
          </p:cNvSpPr>
          <p:nvPr/>
        </p:nvSpPr>
        <p:spPr bwMode="auto">
          <a:xfrm>
            <a:off x="1928813" y="377348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B050"/>
                </a:solidFill>
                <a:latin typeface="Calibri" pitchFamily="34" charset="0"/>
              </a:rPr>
              <a:t>jede  rychleji</a:t>
            </a:r>
          </a:p>
        </p:txBody>
      </p:sp>
      <p:cxnSp>
        <p:nvCxnSpPr>
          <p:cNvPr id="143" name="Přímá spojovací šipka 142"/>
          <p:cNvCxnSpPr/>
          <p:nvPr/>
        </p:nvCxnSpPr>
        <p:spPr>
          <a:xfrm flipV="1">
            <a:off x="6215063" y="3000375"/>
            <a:ext cx="714375" cy="21431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ovéPole 107"/>
          <p:cNvSpPr txBox="1">
            <a:spLocks noChangeArrowheads="1"/>
          </p:cNvSpPr>
          <p:nvPr/>
        </p:nvSpPr>
        <p:spPr bwMode="auto">
          <a:xfrm>
            <a:off x="3127375" y="2387600"/>
            <a:ext cx="12525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FF0000"/>
                </a:solidFill>
                <a:latin typeface="Calibri" pitchFamily="34" charset="0"/>
              </a:rPr>
              <a:t>jede zpátky</a:t>
            </a:r>
          </a:p>
        </p:txBody>
      </p:sp>
      <p:sp>
        <p:nvSpPr>
          <p:cNvPr id="2467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03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C271F1E-A92E-4C41-AFC0-A979B3C890D2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12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8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109" grpId="0"/>
      <p:bldP spid="111" grpId="0"/>
      <p:bldP spid="101" grpId="0"/>
      <p:bldP spid="139" grpId="0"/>
      <p:bldP spid="1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023938" y="492125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Poloha vůči vlaku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i="1">
                <a:latin typeface="Calibri" pitchFamily="34" charset="0"/>
              </a:rPr>
              <a:t>x/</a:t>
            </a:r>
            <a:r>
              <a:rPr lang="cs-CZ" sz="2800">
                <a:latin typeface="Calibri" pitchFamily="34" charset="0"/>
              </a:rPr>
              <a:t>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i="1">
                <a:latin typeface="Calibri" pitchFamily="34" charset="0"/>
              </a:rPr>
              <a:t>t/</a:t>
            </a:r>
            <a:r>
              <a:rPr lang="cs-CZ" sz="2800">
                <a:latin typeface="Calibri" pitchFamily="34" charset="0"/>
              </a:rPr>
              <a:t>s</a:t>
            </a:r>
            <a:endParaRPr lang="cs-CZ" sz="2800" i="1"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856456" y="5999957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488113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198688" y="56435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198688" y="42021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198688" y="49879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198688" y="34877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198688" y="27733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198688" y="205898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šipka 36"/>
          <p:cNvCxnSpPr/>
          <p:nvPr/>
        </p:nvCxnSpPr>
        <p:spPr>
          <a:xfrm rot="5400000" flipH="1" flipV="1">
            <a:off x="1464468" y="2678907"/>
            <a:ext cx="4214813" cy="2286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 rot="5400000" flipH="1" flipV="1">
            <a:off x="2178843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šipka 50"/>
          <p:cNvCxnSpPr/>
          <p:nvPr/>
        </p:nvCxnSpPr>
        <p:spPr>
          <a:xfrm rot="5400000" flipH="1" flipV="1">
            <a:off x="2893218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šipka 52"/>
          <p:cNvCxnSpPr/>
          <p:nvPr/>
        </p:nvCxnSpPr>
        <p:spPr>
          <a:xfrm rot="5400000" flipH="1" flipV="1">
            <a:off x="3607593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/>
          <p:nvPr/>
        </p:nvCxnSpPr>
        <p:spPr>
          <a:xfrm rot="5400000" flipH="1" flipV="1">
            <a:off x="4607719" y="3679031"/>
            <a:ext cx="2928938" cy="1571625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 rot="5400000" flipH="1" flipV="1">
            <a:off x="5607844" y="4607719"/>
            <a:ext cx="1714500" cy="928688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/>
          <p:nvPr/>
        </p:nvCxnSpPr>
        <p:spPr>
          <a:xfrm rot="5400000" flipH="1" flipV="1">
            <a:off x="678656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šipka 58"/>
          <p:cNvCxnSpPr/>
          <p:nvPr/>
        </p:nvCxnSpPr>
        <p:spPr>
          <a:xfrm rot="5400000" flipH="1" flipV="1">
            <a:off x="-35719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 rot="5400000" flipH="1" flipV="1">
            <a:off x="-178594" y="2536032"/>
            <a:ext cx="3286125" cy="1785938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rot="5400000" flipH="1" flipV="1">
            <a:off x="71438" y="2214563"/>
            <a:ext cx="1928812" cy="1071562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428875" y="5000625"/>
            <a:ext cx="44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B050"/>
                </a:solidFill>
                <a:latin typeface="Calibri" pitchFamily="34" charset="0"/>
              </a:rPr>
              <a:t>1 s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2786063" y="4202113"/>
            <a:ext cx="44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B050"/>
                </a:solidFill>
                <a:latin typeface="Calibri" pitchFamily="34" charset="0"/>
              </a:rPr>
              <a:t>2 s</a:t>
            </a: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3214688" y="3487738"/>
            <a:ext cx="44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B050"/>
                </a:solidFill>
                <a:latin typeface="Calibri" pitchFamily="34" charset="0"/>
              </a:rPr>
              <a:t>3 s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3643313" y="2773363"/>
            <a:ext cx="44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B050"/>
                </a:solidFill>
                <a:latin typeface="Calibri" pitchFamily="34" charset="0"/>
              </a:rPr>
              <a:t>4 s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000500" y="2058988"/>
            <a:ext cx="44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B050"/>
                </a:solidFill>
                <a:latin typeface="Calibri" pitchFamily="34" charset="0"/>
              </a:rPr>
              <a:t>5 s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984750" y="2273300"/>
            <a:ext cx="538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Calibri" pitchFamily="34" charset="0"/>
              </a:rPr>
              <a:t>1 m</a:t>
            </a:r>
          </a:p>
        </p:txBody>
      </p:sp>
      <p:sp>
        <p:nvSpPr>
          <p:cNvPr id="70" name="TextovéPole 69"/>
          <p:cNvSpPr txBox="1">
            <a:spLocks noChangeArrowheads="1"/>
          </p:cNvSpPr>
          <p:nvPr/>
        </p:nvSpPr>
        <p:spPr bwMode="auto">
          <a:xfrm>
            <a:off x="4286250" y="2000250"/>
            <a:ext cx="154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Calibri" pitchFamily="34" charset="0"/>
              </a:rPr>
              <a:t>Přede mnou:</a:t>
            </a:r>
          </a:p>
          <a:p>
            <a:r>
              <a:rPr lang="cs-CZ">
                <a:solidFill>
                  <a:srgbClr val="FF0000"/>
                </a:solidFill>
                <a:latin typeface="Calibri" pitchFamily="34" charset="0"/>
              </a:rPr>
              <a:t>0 m</a:t>
            </a:r>
          </a:p>
        </p:txBody>
      </p:sp>
      <p:sp>
        <p:nvSpPr>
          <p:cNvPr id="71" name="TextovéPole 70"/>
          <p:cNvSpPr txBox="1">
            <a:spLocks noChangeArrowheads="1"/>
          </p:cNvSpPr>
          <p:nvPr/>
        </p:nvSpPr>
        <p:spPr bwMode="auto">
          <a:xfrm>
            <a:off x="5715000" y="2286000"/>
            <a:ext cx="538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Calibri" pitchFamily="34" charset="0"/>
              </a:rPr>
              <a:t>2 m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6413500" y="2286000"/>
            <a:ext cx="538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Calibri" pitchFamily="34" charset="0"/>
              </a:rPr>
              <a:t>3 m</a:t>
            </a:r>
          </a:p>
        </p:txBody>
      </p:sp>
      <p:sp>
        <p:nvSpPr>
          <p:cNvPr id="73" name="Elipsa 72"/>
          <p:cNvSpPr/>
          <p:nvPr/>
        </p:nvSpPr>
        <p:spPr>
          <a:xfrm>
            <a:off x="6049963" y="3000375"/>
            <a:ext cx="142875" cy="1428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4" name="TextovéPole 73"/>
          <p:cNvSpPr txBox="1">
            <a:spLocks noChangeArrowheads="1"/>
          </p:cNvSpPr>
          <p:nvPr/>
        </p:nvSpPr>
        <p:spPr bwMode="auto">
          <a:xfrm>
            <a:off x="6286500" y="2786063"/>
            <a:ext cx="121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 (5 m; </a:t>
            </a:r>
            <a:r>
              <a:rPr lang="cs-CZ">
                <a:solidFill>
                  <a:srgbClr val="00B0F0"/>
                </a:solidFill>
                <a:latin typeface="Calibri" pitchFamily="34" charset="0"/>
              </a:rPr>
              <a:t>4 s</a:t>
            </a:r>
            <a:r>
              <a:rPr lang="cs-CZ">
                <a:latin typeface="Calibri" pitchFamily="34" charset="0"/>
              </a:rPr>
              <a:t>)</a:t>
            </a:r>
          </a:p>
        </p:txBody>
      </p:sp>
      <p:cxnSp>
        <p:nvCxnSpPr>
          <p:cNvPr id="76" name="Přímá spojovací čára 75"/>
          <p:cNvCxnSpPr/>
          <p:nvPr/>
        </p:nvCxnSpPr>
        <p:spPr>
          <a:xfrm rot="5400000">
            <a:off x="4496594" y="4353719"/>
            <a:ext cx="3143250" cy="1508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>
            <a:spLocks noChangeArrowheads="1"/>
          </p:cNvSpPr>
          <p:nvPr/>
        </p:nvSpPr>
        <p:spPr bwMode="auto">
          <a:xfrm>
            <a:off x="6161088" y="3016250"/>
            <a:ext cx="309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B</a:t>
            </a:r>
          </a:p>
        </p:txBody>
      </p:sp>
      <p:sp>
        <p:nvSpPr>
          <p:cNvPr id="78" name="TextovéPole 77"/>
          <p:cNvSpPr txBox="1">
            <a:spLocks noChangeArrowheads="1"/>
          </p:cNvSpPr>
          <p:nvPr/>
        </p:nvSpPr>
        <p:spPr bwMode="auto">
          <a:xfrm>
            <a:off x="6286500" y="31432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 (</a:t>
            </a:r>
            <a:r>
              <a:rPr lang="cs-CZ">
                <a:solidFill>
                  <a:srgbClr val="FF0000"/>
                </a:solidFill>
                <a:latin typeface="Calibri" pitchFamily="34" charset="0"/>
              </a:rPr>
              <a:t>3 m</a:t>
            </a:r>
            <a:r>
              <a:rPr lang="cs-CZ">
                <a:latin typeface="Calibri" pitchFamily="34" charset="0"/>
              </a:rPr>
              <a:t>; </a:t>
            </a:r>
            <a:r>
              <a:rPr lang="cs-CZ">
                <a:solidFill>
                  <a:srgbClr val="00B050"/>
                </a:solidFill>
                <a:latin typeface="Calibri" pitchFamily="34" charset="0"/>
              </a:rPr>
              <a:t>4 s</a:t>
            </a:r>
            <a:r>
              <a:rPr lang="cs-CZ">
                <a:latin typeface="Calibri" pitchFamily="34" charset="0"/>
              </a:rPr>
              <a:t>)</a:t>
            </a:r>
          </a:p>
        </p:txBody>
      </p:sp>
      <p:cxnSp>
        <p:nvCxnSpPr>
          <p:cNvPr id="80" name="Přímá spojovací čára 79"/>
          <p:cNvCxnSpPr/>
          <p:nvPr/>
        </p:nvCxnSpPr>
        <p:spPr>
          <a:xfrm rot="5400000">
            <a:off x="3643313" y="3000375"/>
            <a:ext cx="3857625" cy="21431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ipsa 82"/>
          <p:cNvSpPr/>
          <p:nvPr/>
        </p:nvSpPr>
        <p:spPr>
          <a:xfrm>
            <a:off x="5989638" y="4429125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4" name="Elipsa 83"/>
          <p:cNvSpPr/>
          <p:nvPr/>
        </p:nvSpPr>
        <p:spPr>
          <a:xfrm>
            <a:off x="5267325" y="4443413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7" name="TextovéPole 86"/>
          <p:cNvSpPr txBox="1">
            <a:spLocks noChangeArrowheads="1"/>
          </p:cNvSpPr>
          <p:nvPr/>
        </p:nvSpPr>
        <p:spPr bwMode="auto">
          <a:xfrm>
            <a:off x="6061075" y="4429125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C</a:t>
            </a:r>
          </a:p>
        </p:txBody>
      </p:sp>
      <p:sp>
        <p:nvSpPr>
          <p:cNvPr id="88" name="TextovéPole 87"/>
          <p:cNvSpPr txBox="1">
            <a:spLocks noChangeArrowheads="1"/>
          </p:cNvSpPr>
          <p:nvPr/>
        </p:nvSpPr>
        <p:spPr bwMode="auto">
          <a:xfrm>
            <a:off x="5410200" y="4443413"/>
            <a:ext cx="325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D</a:t>
            </a:r>
          </a:p>
        </p:txBody>
      </p:sp>
      <p:sp>
        <p:nvSpPr>
          <p:cNvPr id="91" name="TextovéPole 90"/>
          <p:cNvSpPr txBox="1">
            <a:spLocks noChangeArrowheads="1"/>
          </p:cNvSpPr>
          <p:nvPr/>
        </p:nvSpPr>
        <p:spPr bwMode="auto">
          <a:xfrm>
            <a:off x="4214813" y="135731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00B050"/>
                </a:solidFill>
                <a:latin typeface="Calibri" pitchFamily="34" charset="0"/>
              </a:rPr>
              <a:t>já ve vlaku</a:t>
            </a:r>
          </a:p>
        </p:txBody>
      </p:sp>
      <p:cxnSp>
        <p:nvCxnSpPr>
          <p:cNvPr id="93" name="Přímá spojovací čára 92"/>
          <p:cNvCxnSpPr/>
          <p:nvPr/>
        </p:nvCxnSpPr>
        <p:spPr>
          <a:xfrm rot="10800000">
            <a:off x="2428875" y="3071813"/>
            <a:ext cx="3714750" cy="158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>
            <a:stCxn id="73" idx="2"/>
          </p:cNvCxnSpPr>
          <p:nvPr/>
        </p:nvCxnSpPr>
        <p:spPr>
          <a:xfrm rot="10800000">
            <a:off x="3857625" y="3071813"/>
            <a:ext cx="2192338" cy="15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>
            <a:spLocks noChangeArrowheads="1"/>
          </p:cNvSpPr>
          <p:nvPr/>
        </p:nvSpPr>
        <p:spPr bwMode="auto">
          <a:xfrm>
            <a:off x="7215188" y="2786063"/>
            <a:ext cx="16496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B</a:t>
            </a:r>
            <a:r>
              <a:rPr lang="cs-CZ" dirty="0" smtClean="0">
                <a:latin typeface="Calibri" pitchFamily="34" charset="0"/>
              </a:rPr>
              <a:t> vůči </a:t>
            </a:r>
            <a:r>
              <a:rPr lang="cs-CZ" b="1" dirty="0">
                <a:latin typeface="Calibri" pitchFamily="34" charset="0"/>
              </a:rPr>
              <a:t>Ze</a:t>
            </a:r>
            <a:r>
              <a:rPr lang="cs-CZ" dirty="0">
                <a:latin typeface="Calibri" pitchFamily="34" charset="0"/>
              </a:rPr>
              <a:t>mi</a:t>
            </a:r>
          </a:p>
        </p:txBody>
      </p:sp>
      <p:sp>
        <p:nvSpPr>
          <p:cNvPr id="102" name="TextovéPole 101"/>
          <p:cNvSpPr txBox="1">
            <a:spLocks noChangeArrowheads="1"/>
          </p:cNvSpPr>
          <p:nvPr/>
        </p:nvSpPr>
        <p:spPr bwMode="auto">
          <a:xfrm>
            <a:off x="7215188" y="3143250"/>
            <a:ext cx="13727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B </a:t>
            </a:r>
            <a:r>
              <a:rPr lang="cs-CZ" dirty="0" smtClean="0">
                <a:latin typeface="Calibri" pitchFamily="34" charset="0"/>
              </a:rPr>
              <a:t>vůči </a:t>
            </a:r>
            <a:r>
              <a:rPr lang="cs-CZ" b="1" dirty="0">
                <a:latin typeface="Calibri" pitchFamily="34" charset="0"/>
              </a:rPr>
              <a:t>V</a:t>
            </a:r>
            <a:r>
              <a:rPr lang="cs-CZ" dirty="0">
                <a:latin typeface="Calibri" pitchFamily="34" charset="0"/>
              </a:rPr>
              <a:t>laku</a:t>
            </a:r>
          </a:p>
        </p:txBody>
      </p:sp>
      <p:sp>
        <p:nvSpPr>
          <p:cNvPr id="103" name="TextovéPole 102"/>
          <p:cNvSpPr txBox="1">
            <a:spLocks noChangeArrowheads="1"/>
          </p:cNvSpPr>
          <p:nvPr/>
        </p:nvSpPr>
        <p:spPr bwMode="auto">
          <a:xfrm>
            <a:off x="6786563" y="3929063"/>
            <a:ext cx="2253759" cy="183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 dirty="0" err="1">
                <a:latin typeface="Calibri" pitchFamily="34" charset="0"/>
              </a:rPr>
              <a:t>x</a:t>
            </a:r>
            <a:r>
              <a:rPr lang="cs-CZ" baseline="-25000" dirty="0" err="1">
                <a:latin typeface="Calibri" pitchFamily="34" charset="0"/>
              </a:rPr>
              <a:t>BZ</a:t>
            </a:r>
            <a:r>
              <a:rPr lang="cs-CZ" dirty="0">
                <a:latin typeface="Calibri" pitchFamily="34" charset="0"/>
              </a:rPr>
              <a:t> = 5   </a:t>
            </a:r>
            <a:r>
              <a:rPr lang="cs-CZ" i="1" dirty="0" err="1">
                <a:latin typeface="Calibri" pitchFamily="34" charset="0"/>
              </a:rPr>
              <a:t>t</a:t>
            </a:r>
            <a:r>
              <a:rPr lang="cs-CZ" baseline="-25000" dirty="0" err="1">
                <a:latin typeface="Calibri" pitchFamily="34" charset="0"/>
              </a:rPr>
              <a:t>BZ</a:t>
            </a:r>
            <a:r>
              <a:rPr lang="cs-CZ" dirty="0">
                <a:latin typeface="Calibri" pitchFamily="34" charset="0"/>
              </a:rPr>
              <a:t> = 4</a:t>
            </a:r>
          </a:p>
          <a:p>
            <a:r>
              <a:rPr lang="cs-CZ" i="1" dirty="0" err="1">
                <a:latin typeface="Calibri" pitchFamily="34" charset="0"/>
              </a:rPr>
              <a:t>x</a:t>
            </a:r>
            <a:r>
              <a:rPr lang="cs-CZ" baseline="-25000" dirty="0" err="1">
                <a:latin typeface="Calibri" pitchFamily="34" charset="0"/>
              </a:rPr>
              <a:t>BV</a:t>
            </a:r>
            <a:r>
              <a:rPr lang="cs-CZ" i="1" dirty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= 3   </a:t>
            </a:r>
            <a:r>
              <a:rPr lang="cs-CZ" i="1" dirty="0" err="1">
                <a:latin typeface="Calibri" pitchFamily="34" charset="0"/>
              </a:rPr>
              <a:t>t</a:t>
            </a:r>
            <a:r>
              <a:rPr lang="cs-CZ" baseline="-25000" dirty="0" err="1">
                <a:latin typeface="Calibri" pitchFamily="34" charset="0"/>
              </a:rPr>
              <a:t>BV</a:t>
            </a:r>
            <a:r>
              <a:rPr lang="cs-CZ" dirty="0">
                <a:latin typeface="Calibri" pitchFamily="34" charset="0"/>
              </a:rPr>
              <a:t> = 4</a:t>
            </a:r>
          </a:p>
          <a:p>
            <a:endParaRPr lang="cs-CZ" sz="1400" baseline="-25000" dirty="0">
              <a:latin typeface="Calibri" pitchFamily="34" charset="0"/>
            </a:endParaRPr>
          </a:p>
          <a:p>
            <a:r>
              <a:rPr lang="cs-CZ" sz="1400" dirty="0">
                <a:latin typeface="Calibri" pitchFamily="34" charset="0"/>
              </a:rPr>
              <a:t>rychlost </a:t>
            </a:r>
            <a:r>
              <a:rPr lang="cs-CZ" sz="1400" b="1" dirty="0">
                <a:latin typeface="Calibri" pitchFamily="34" charset="0"/>
              </a:rPr>
              <a:t>V</a:t>
            </a:r>
            <a:r>
              <a:rPr lang="cs-CZ" sz="1400" dirty="0">
                <a:latin typeface="Calibri" pitchFamily="34" charset="0"/>
              </a:rPr>
              <a:t>laku vůči </a:t>
            </a:r>
            <a:r>
              <a:rPr lang="cs-CZ" sz="1400" b="1" dirty="0">
                <a:latin typeface="Calibri" pitchFamily="34" charset="0"/>
              </a:rPr>
              <a:t>Z</a:t>
            </a:r>
            <a:r>
              <a:rPr lang="cs-CZ" sz="1400" dirty="0">
                <a:latin typeface="Calibri" pitchFamily="34" charset="0"/>
              </a:rPr>
              <a:t>emi: </a:t>
            </a:r>
            <a:r>
              <a:rPr lang="cs-CZ" sz="1400" i="1" dirty="0">
                <a:latin typeface="Calibri" pitchFamily="34" charset="0"/>
              </a:rPr>
              <a:t>V</a:t>
            </a:r>
            <a:r>
              <a:rPr lang="cs-CZ" sz="1400" baseline="-25000" dirty="0">
                <a:latin typeface="Calibri" pitchFamily="34" charset="0"/>
              </a:rPr>
              <a:t>VZ</a:t>
            </a:r>
            <a:endParaRPr lang="cs-CZ" sz="1400" dirty="0">
              <a:latin typeface="Calibri" pitchFamily="34" charset="0"/>
            </a:endParaRPr>
          </a:p>
          <a:p>
            <a:r>
              <a:rPr lang="cs-CZ" i="1" dirty="0" err="1">
                <a:latin typeface="Calibri" pitchFamily="34" charset="0"/>
              </a:rPr>
              <a:t>x</a:t>
            </a:r>
            <a:r>
              <a:rPr lang="cs-CZ" baseline="-25000" dirty="0" err="1">
                <a:latin typeface="Calibri" pitchFamily="34" charset="0"/>
              </a:rPr>
              <a:t>BV</a:t>
            </a:r>
            <a:r>
              <a:rPr lang="cs-CZ" i="1" dirty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= </a:t>
            </a:r>
            <a:r>
              <a:rPr lang="cs-CZ" i="1" dirty="0" err="1">
                <a:latin typeface="Calibri" pitchFamily="34" charset="0"/>
              </a:rPr>
              <a:t>x</a:t>
            </a:r>
            <a:r>
              <a:rPr lang="cs-CZ" baseline="-25000" dirty="0" err="1">
                <a:latin typeface="Calibri" pitchFamily="34" charset="0"/>
              </a:rPr>
              <a:t>BZ</a:t>
            </a:r>
            <a:r>
              <a:rPr lang="cs-CZ" dirty="0">
                <a:latin typeface="Calibri" pitchFamily="34" charset="0"/>
              </a:rPr>
              <a:t> – </a:t>
            </a:r>
            <a:r>
              <a:rPr lang="cs-CZ" i="1" dirty="0" err="1">
                <a:latin typeface="Calibri" pitchFamily="34" charset="0"/>
              </a:rPr>
              <a:t>V</a:t>
            </a:r>
            <a:r>
              <a:rPr lang="cs-CZ" baseline="-25000" dirty="0" err="1">
                <a:latin typeface="Calibri" pitchFamily="34" charset="0"/>
              </a:rPr>
              <a:t>VZ</a:t>
            </a:r>
            <a:r>
              <a:rPr lang="cs-CZ" i="1" dirty="0" err="1">
                <a:latin typeface="Calibri" pitchFamily="34" charset="0"/>
              </a:rPr>
              <a:t>t</a:t>
            </a:r>
            <a:r>
              <a:rPr lang="cs-CZ" baseline="-25000" dirty="0" err="1">
                <a:latin typeface="Calibri" pitchFamily="34" charset="0"/>
              </a:rPr>
              <a:t>BZ</a:t>
            </a:r>
            <a:endParaRPr lang="cs-CZ" i="1" dirty="0">
              <a:latin typeface="Calibri" pitchFamily="34" charset="0"/>
            </a:endParaRPr>
          </a:p>
          <a:p>
            <a:r>
              <a:rPr lang="cs-CZ" i="1" dirty="0" err="1">
                <a:latin typeface="Calibri" pitchFamily="34" charset="0"/>
              </a:rPr>
              <a:t>t</a:t>
            </a:r>
            <a:r>
              <a:rPr lang="cs-CZ" baseline="-25000" dirty="0" err="1">
                <a:latin typeface="Calibri" pitchFamily="34" charset="0"/>
              </a:rPr>
              <a:t>BZ</a:t>
            </a:r>
            <a:r>
              <a:rPr lang="cs-CZ" dirty="0">
                <a:latin typeface="Calibri" pitchFamily="34" charset="0"/>
              </a:rPr>
              <a:t>  = </a:t>
            </a:r>
            <a:r>
              <a:rPr lang="cs-CZ" i="1" dirty="0" err="1">
                <a:latin typeface="Calibri" pitchFamily="34" charset="0"/>
              </a:rPr>
              <a:t>t</a:t>
            </a:r>
            <a:r>
              <a:rPr lang="cs-CZ" baseline="-25000" dirty="0" err="1">
                <a:latin typeface="Calibri" pitchFamily="34" charset="0"/>
              </a:rPr>
              <a:t>BV</a:t>
            </a:r>
            <a:endParaRPr lang="cs-CZ" baseline="-25000" dirty="0">
              <a:latin typeface="Calibri" pitchFamily="34" charset="0"/>
            </a:endParaRPr>
          </a:p>
          <a:p>
            <a:r>
              <a:rPr lang="cs-CZ" b="1" i="1" dirty="0">
                <a:latin typeface="Calibri" pitchFamily="34" charset="0"/>
              </a:rPr>
              <a:t>Galileiho </a:t>
            </a:r>
            <a:r>
              <a:rPr lang="cs-CZ" b="1" i="1" dirty="0" err="1">
                <a:latin typeface="Calibri" pitchFamily="34" charset="0"/>
              </a:rPr>
              <a:t>trafo</a:t>
            </a:r>
            <a:endParaRPr lang="cs-CZ" b="1" i="1" dirty="0">
              <a:latin typeface="Calibri" pitchFamily="34" charset="0"/>
            </a:endParaRPr>
          </a:p>
        </p:txBody>
      </p:sp>
      <p:sp>
        <p:nvSpPr>
          <p:cNvPr id="4" name="TextovéPole 100"/>
          <p:cNvSpPr txBox="1">
            <a:spLocks noChangeArrowheads="1"/>
          </p:cNvSpPr>
          <p:nvPr/>
        </p:nvSpPr>
        <p:spPr bwMode="auto">
          <a:xfrm>
            <a:off x="6315075" y="1198563"/>
            <a:ext cx="282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 CD: současné </a:t>
            </a:r>
            <a:r>
              <a:rPr lang="cs-CZ" dirty="0" smtClean="0">
                <a:latin typeface="Calibri" pitchFamily="34" charset="0"/>
              </a:rPr>
              <a:t>(</a:t>
            </a:r>
            <a:r>
              <a:rPr lang="cs-CZ" b="1" dirty="0" smtClean="0">
                <a:latin typeface="Calibri" pitchFamily="34" charset="0"/>
              </a:rPr>
              <a:t>V</a:t>
            </a:r>
            <a:r>
              <a:rPr lang="cs-CZ" dirty="0" smtClean="0">
                <a:latin typeface="Calibri" pitchFamily="34" charset="0"/>
              </a:rPr>
              <a:t>lak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b="1" dirty="0">
                <a:latin typeface="Calibri" pitchFamily="34" charset="0"/>
              </a:rPr>
              <a:t>Z</a:t>
            </a:r>
            <a:r>
              <a:rPr lang="cs-CZ" dirty="0">
                <a:latin typeface="Calibri" pitchFamily="34" charset="0"/>
              </a:rPr>
              <a:t>emě)</a:t>
            </a:r>
          </a:p>
        </p:txBody>
      </p:sp>
      <p:sp>
        <p:nvSpPr>
          <p:cNvPr id="7" name="TextovéPole 100"/>
          <p:cNvSpPr txBox="1">
            <a:spLocks noChangeArrowheads="1"/>
          </p:cNvSpPr>
          <p:nvPr/>
        </p:nvSpPr>
        <p:spPr bwMode="auto">
          <a:xfrm>
            <a:off x="6673850" y="1512888"/>
            <a:ext cx="247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 CB: soumístné (Země)</a:t>
            </a:r>
          </a:p>
        </p:txBody>
      </p:sp>
      <p:sp>
        <p:nvSpPr>
          <p:cNvPr id="10" name="TextovéPole 100"/>
          <p:cNvSpPr txBox="1">
            <a:spLocks noChangeArrowheads="1"/>
          </p:cNvSpPr>
          <p:nvPr/>
        </p:nvSpPr>
        <p:spPr bwMode="auto">
          <a:xfrm>
            <a:off x="6669088" y="1808163"/>
            <a:ext cx="2506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 DB: soumístné (vlak)</a:t>
            </a:r>
          </a:p>
        </p:txBody>
      </p:sp>
      <p:sp>
        <p:nvSpPr>
          <p:cNvPr id="2567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9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E384489-A0F2-4ED1-BE99-CECB0C398D44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13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5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0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4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8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2" dur="2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74" grpId="0"/>
      <p:bldP spid="77" grpId="0"/>
      <p:bldP spid="78" grpId="0"/>
      <p:bldP spid="84" grpId="0" animBg="1"/>
      <p:bldP spid="88" grpId="0"/>
      <p:bldP spid="91" grpId="0"/>
      <p:bldP spid="101" grpId="0"/>
      <p:bldP spid="102" grpId="0"/>
      <p:bldP spid="103" grpId="0" build="allAtOnce"/>
      <p:bldP spid="4" grpId="0"/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2565400"/>
            <a:ext cx="8229600" cy="429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Newton:</a:t>
            </a:r>
            <a:r>
              <a:rPr lang="cs-CZ" sz="3000" b="1" i="1" dirty="0" smtClean="0">
                <a:latin typeface="Book Antiqua" pitchFamily="18" charset="0"/>
              </a:rPr>
              <a:t> </a:t>
            </a:r>
            <a:r>
              <a:rPr lang="cs-CZ" sz="3000" dirty="0" smtClean="0">
                <a:latin typeface="Book Antiqua" pitchFamily="18" charset="0"/>
              </a:rPr>
              <a:t>„Hlavní inerciální soustavou“ je </a:t>
            </a:r>
            <a:br>
              <a:rPr lang="cs-CZ" sz="3000" dirty="0" smtClean="0">
                <a:latin typeface="Book Antiqua" pitchFamily="18" charset="0"/>
              </a:rPr>
            </a:br>
            <a:r>
              <a:rPr lang="cs-CZ" sz="3000" b="1" i="1" dirty="0" smtClean="0">
                <a:latin typeface="Book Antiqua" pitchFamily="18" charset="0"/>
              </a:rPr>
              <a:t>absolutní prostor</a:t>
            </a:r>
            <a:r>
              <a:rPr lang="cs-CZ" sz="3000" i="1" dirty="0" smtClean="0">
                <a:latin typeface="Book Antiqua" pitchFamily="18" charset="0"/>
              </a:rPr>
              <a:t> </a:t>
            </a:r>
            <a:r>
              <a:rPr lang="cs-CZ" sz="3000" dirty="0" smtClean="0">
                <a:latin typeface="Book Antiqua" pitchFamily="18" charset="0"/>
              </a:rPr>
              <a:t>a </a:t>
            </a:r>
            <a:r>
              <a:rPr lang="cs-CZ" sz="3000" b="1" i="1" dirty="0" smtClean="0">
                <a:latin typeface="Book Antiqua" pitchFamily="18" charset="0"/>
              </a:rPr>
              <a:t>absolutní čas.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Ale: </a:t>
            </a:r>
            <a:r>
              <a:rPr lang="cs-CZ" sz="3000" b="1" i="1" dirty="0" smtClean="0">
                <a:solidFill>
                  <a:srgbClr val="C00000"/>
                </a:solidFill>
                <a:latin typeface="Book Antiqua" pitchFamily="18" charset="0"/>
                <a:sym typeface="Wingdings" pitchFamily="2" charset="2"/>
              </a:rPr>
              <a:t>Galileo:</a:t>
            </a: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 je-li 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S </a:t>
            </a: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inerciální 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S’</a:t>
            </a:r>
            <a:r>
              <a:rPr lang="cs-CZ" sz="3000" b="1" i="1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vůči ní pohybuje rovnoměrně přímočaře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→ S’ </a:t>
            </a:r>
            <a:r>
              <a:rPr lang="cs-CZ" sz="3000" dirty="0">
                <a:latin typeface="Book Antiqua" pitchFamily="18" charset="0"/>
                <a:sym typeface="Wingdings" pitchFamily="2" charset="2"/>
              </a:rPr>
              <a:t>je také inerciální</a:t>
            </a:r>
            <a:r>
              <a:rPr lang="cs-CZ" sz="3000" b="1" i="1" dirty="0" smtClean="0">
                <a:latin typeface="Book Antiqua" pitchFamily="18" charset="0"/>
                <a:sym typeface="Wingdings" pitchFamily="2" charset="2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Newton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b="1" i="1" dirty="0">
                <a:latin typeface="Book Antiqua" pitchFamily="18" charset="0"/>
              </a:rPr>
              <a:t> </a:t>
            </a:r>
            <a:r>
              <a:rPr lang="cs-CZ" sz="3000" dirty="0" smtClean="0">
                <a:latin typeface="Book Antiqua" pitchFamily="18" charset="0"/>
              </a:rPr>
              <a:t>Ve všech </a:t>
            </a: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inerciálních </a:t>
            </a: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S, S’ </a:t>
            </a: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je týž čas.</a:t>
            </a:r>
            <a:r>
              <a:rPr lang="cs-CZ" sz="3000" b="1" i="1" dirty="0" smtClean="0">
                <a:latin typeface="Book Antiqua" pitchFamily="18" charset="0"/>
                <a:sym typeface="Wingdings" pitchFamily="2" charset="2"/>
              </a:rPr>
              <a:t> </a:t>
            </a:r>
            <a:endParaRPr lang="cs-CZ" sz="3000" dirty="0" smtClean="0"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1187450" y="404813"/>
            <a:ext cx="7129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První Newtonův zákon (1NZ)</a:t>
            </a:r>
          </a:p>
        </p:txBody>
      </p:sp>
      <p:sp>
        <p:nvSpPr>
          <p:cNvPr id="29700" name="Rectangle 7" descr="5%"/>
          <p:cNvSpPr>
            <a:spLocks noChangeArrowheads="1"/>
          </p:cNvSpPr>
          <p:nvPr/>
        </p:nvSpPr>
        <p:spPr bwMode="auto">
          <a:xfrm>
            <a:off x="971550" y="1412875"/>
            <a:ext cx="7848600" cy="93662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4000" b="1" i="1">
                <a:solidFill>
                  <a:schemeClr val="tx2"/>
                </a:solidFill>
              </a:rPr>
              <a:t>Existuje inerciální soustava.</a:t>
            </a:r>
          </a:p>
        </p:txBody>
      </p:sp>
      <p:sp>
        <p:nvSpPr>
          <p:cNvPr id="2970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EA125C6-177C-46CD-BD6A-E74BE371502F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14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850" y="1276350"/>
            <a:ext cx="8658225" cy="1793079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00000"/>
                </a:solidFill>
                <a:latin typeface="Book Antiqua" pitchFamily="18" charset="0"/>
              </a:rPr>
              <a:t>Galileův princip relativity: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mechanickými jevy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nelze</a:t>
            </a:r>
            <a:r>
              <a:rPr lang="cs-CZ" sz="30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rozlišit mezi inerciálními soustavami, která z nich je </a:t>
            </a:r>
            <a:r>
              <a:rPr lang="cs-CZ" sz="3000" b="1" i="1" dirty="0" smtClean="0">
                <a:solidFill>
                  <a:schemeClr val="tx1"/>
                </a:solidFill>
                <a:latin typeface="Book Antiqua" pitchFamily="18" charset="0"/>
              </a:rPr>
              <a:t>absolutní prostor a čas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</a:rPr>
              <a:t>APČ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00000"/>
                </a:solidFill>
                <a:latin typeface="Book Antiqua" pitchFamily="18" charset="0"/>
              </a:rPr>
              <a:t>Galileo: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rychlosti se sčítají</a:t>
            </a:r>
          </a:p>
        </p:txBody>
      </p:sp>
      <p:sp>
        <p:nvSpPr>
          <p:cNvPr id="31746" name="Text Box 6"/>
          <p:cNvSpPr txBox="1">
            <a:spLocks noChangeArrowheads="1"/>
          </p:cNvSpPr>
          <p:nvPr/>
        </p:nvSpPr>
        <p:spPr bwMode="auto">
          <a:xfrm>
            <a:off x="665163" y="404813"/>
            <a:ext cx="786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Jak najít absolutní prostor a čas?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61143" y="3069429"/>
            <a:ext cx="8229600" cy="19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Elektromagnetismus: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latin typeface="Book Antiqua" pitchFamily="18" charset="0"/>
              </a:rPr>
              <a:t>Maxwellovy rovnice →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latin typeface="Book Antiqua" pitchFamily="18" charset="0"/>
              </a:rPr>
              <a:t>	</a:t>
            </a:r>
            <a:r>
              <a:rPr lang="cs-CZ" sz="3000" dirty="0" smtClean="0">
                <a:latin typeface="Book Antiqua" pitchFamily="18" charset="0"/>
              </a:rPr>
              <a:t> světlo = vlny </a:t>
            </a:r>
            <a:r>
              <a:rPr lang="cs-CZ" sz="3000" dirty="0">
                <a:latin typeface="Book Antiqua" pitchFamily="18" charset="0"/>
              </a:rPr>
              <a:t>v </a:t>
            </a:r>
            <a:r>
              <a:rPr lang="cs-CZ" sz="3000" dirty="0" smtClean="0">
                <a:latin typeface="Book Antiqua" pitchFamily="18" charset="0"/>
              </a:rPr>
              <a:t>éteru;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latin typeface="Book Antiqua" pitchFamily="18" charset="0"/>
              </a:rPr>
              <a:t>	</a:t>
            </a:r>
            <a:r>
              <a:rPr lang="cs-CZ" sz="3000" dirty="0" smtClean="0">
                <a:latin typeface="Book Antiqua" pitchFamily="18" charset="0"/>
              </a:rPr>
              <a:t> rychlost </a:t>
            </a:r>
            <a:r>
              <a:rPr lang="cs-CZ" sz="3000" b="1" i="1" dirty="0">
                <a:solidFill>
                  <a:srgbClr val="C00000"/>
                </a:solidFill>
                <a:latin typeface="Book Antiqua" pitchFamily="18" charset="0"/>
              </a:rPr>
              <a:t>c</a:t>
            </a:r>
            <a:r>
              <a:rPr lang="cs-CZ" sz="3000" b="1" i="1" baseline="-25000" dirty="0">
                <a:solidFill>
                  <a:srgbClr val="C00000"/>
                </a:solidFill>
                <a:latin typeface="Book Antiqua" pitchFamily="18" charset="0"/>
              </a:rPr>
              <a:t>0</a:t>
            </a:r>
            <a:r>
              <a:rPr lang="cs-CZ" sz="3000" b="1" i="1" dirty="0">
                <a:solidFill>
                  <a:srgbClr val="C00000"/>
                </a:solidFill>
                <a:latin typeface="Book Antiqua" pitchFamily="18" charset="0"/>
              </a:rPr>
              <a:t> = </a:t>
            </a:r>
            <a:r>
              <a:rPr lang="cs-CZ" sz="3000" b="1" i="1" dirty="0" smtClean="0">
                <a:solidFill>
                  <a:srgbClr val="C00000"/>
                </a:solidFill>
                <a:latin typeface="Book Antiqua" pitchFamily="18" charset="0"/>
              </a:rPr>
              <a:t>1/√</a:t>
            </a:r>
            <a:r>
              <a:rPr lang="cs-CZ" sz="3000" b="1" i="1" dirty="0">
                <a:solidFill>
                  <a:srgbClr val="C00000"/>
                </a:solidFill>
                <a:latin typeface="Book Antiqua" pitchFamily="18" charset="0"/>
              </a:rPr>
              <a:t>(</a:t>
            </a:r>
            <a:r>
              <a:rPr lang="el-GR" sz="3000" b="1" i="1" dirty="0">
                <a:solidFill>
                  <a:srgbClr val="C00000"/>
                </a:solidFill>
                <a:latin typeface="Book Antiqua" pitchFamily="18" charset="0"/>
              </a:rPr>
              <a:t>ε</a:t>
            </a:r>
            <a:r>
              <a:rPr lang="cs-CZ" sz="3000" b="1" i="1" baseline="-25000" dirty="0">
                <a:solidFill>
                  <a:srgbClr val="C00000"/>
                </a:solidFill>
                <a:latin typeface="Book Antiqua" pitchFamily="18" charset="0"/>
              </a:rPr>
              <a:t>0</a:t>
            </a:r>
            <a:r>
              <a:rPr lang="el-GR" sz="3000" b="1" i="1" dirty="0" smtClean="0">
                <a:solidFill>
                  <a:srgbClr val="C00000"/>
                </a:solidFill>
                <a:latin typeface="Book Antiqua" pitchFamily="18" charset="0"/>
              </a:rPr>
              <a:t>μ</a:t>
            </a:r>
            <a:r>
              <a:rPr lang="cs-CZ" sz="3000" b="1" i="1" baseline="-25000" dirty="0" smtClean="0">
                <a:solidFill>
                  <a:srgbClr val="C00000"/>
                </a:solidFill>
                <a:latin typeface="Book Antiqua" pitchFamily="18" charset="0"/>
              </a:rPr>
              <a:t>0</a:t>
            </a:r>
            <a:r>
              <a:rPr lang="cs-CZ" sz="3000" b="1" i="1" dirty="0" smtClean="0">
                <a:solidFill>
                  <a:srgbClr val="C00000"/>
                </a:solidFill>
                <a:latin typeface="Book Antiqua" pitchFamily="18" charset="0"/>
              </a:rPr>
              <a:t>)</a:t>
            </a:r>
            <a:r>
              <a:rPr lang="cs-CZ" sz="3000" dirty="0" smtClean="0">
                <a:latin typeface="Book Antiqua" pitchFamily="18" charset="0"/>
              </a:rPr>
              <a:t>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latin typeface="Book Antiqua" pitchFamily="18" charset="0"/>
              </a:rPr>
              <a:t>	</a:t>
            </a:r>
            <a:r>
              <a:rPr lang="cs-CZ" sz="3000" dirty="0" smtClean="0">
                <a:latin typeface="Book Antiqua" pitchFamily="18" charset="0"/>
              </a:rPr>
              <a:t> éter </a:t>
            </a:r>
            <a:r>
              <a:rPr lang="cs-CZ" sz="3000" dirty="0">
                <a:latin typeface="Book Antiqua" pitchFamily="18" charset="0"/>
              </a:rPr>
              <a:t>v klidu </a:t>
            </a:r>
            <a:r>
              <a:rPr lang="cs-CZ" sz="3000" dirty="0" smtClean="0">
                <a:latin typeface="Book Antiqua" pitchFamily="18" charset="0"/>
              </a:rPr>
              <a:t>v </a:t>
            </a:r>
            <a:r>
              <a:rPr lang="cs-CZ" sz="3000" b="1" i="1" dirty="0" smtClean="0">
                <a:latin typeface="Book Antiqua" pitchFamily="18" charset="0"/>
              </a:rPr>
              <a:t>APČ</a:t>
            </a:r>
            <a:endParaRPr lang="el-GR" sz="3000" dirty="0">
              <a:latin typeface="Book Antiqua" pitchFamily="18" charset="0"/>
            </a:endParaRP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261143" y="5103017"/>
            <a:ext cx="8229600" cy="93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chemeClr val="hlink"/>
                </a:solidFill>
                <a:latin typeface="Book Antiqua" pitchFamily="18" charset="0"/>
              </a:rPr>
              <a:t>Úkol pro fyziky: </a:t>
            </a:r>
            <a:r>
              <a:rPr lang="cs-CZ" sz="3000" dirty="0">
                <a:latin typeface="Book Antiqua" pitchFamily="18" charset="0"/>
              </a:rPr>
              <a:t>Měřte </a:t>
            </a:r>
            <a:r>
              <a:rPr lang="cs-CZ" sz="3000" dirty="0" smtClean="0">
                <a:latin typeface="Book Antiqua" pitchFamily="18" charset="0"/>
              </a:rPr>
              <a:t>rychlost </a:t>
            </a:r>
            <a:r>
              <a:rPr lang="cs-CZ" sz="3000" b="1" i="1" dirty="0" smtClean="0">
                <a:latin typeface="Book Antiqua" pitchFamily="18" charset="0"/>
              </a:rPr>
              <a:t>c</a:t>
            </a:r>
            <a:r>
              <a:rPr lang="cs-CZ" sz="3000" dirty="0" smtClean="0">
                <a:latin typeface="Book Antiqua" pitchFamily="18" charset="0"/>
              </a:rPr>
              <a:t> </a:t>
            </a:r>
            <a:r>
              <a:rPr lang="cs-CZ" sz="3000" dirty="0">
                <a:latin typeface="Book Antiqua" pitchFamily="18" charset="0"/>
              </a:rPr>
              <a:t>světla! </a:t>
            </a:r>
            <a:r>
              <a:rPr lang="cs-CZ" sz="3000" dirty="0" smtClean="0">
                <a:latin typeface="Book Antiqua" pitchFamily="18" charset="0"/>
              </a:rPr>
              <a:t/>
            </a:r>
            <a:br>
              <a:rPr lang="cs-CZ" sz="3000" dirty="0" smtClean="0">
                <a:latin typeface="Book Antiqua" pitchFamily="18" charset="0"/>
              </a:rPr>
            </a:br>
            <a:r>
              <a:rPr lang="cs-CZ" sz="3000" dirty="0" smtClean="0">
                <a:latin typeface="Book Antiqua" pitchFamily="18" charset="0"/>
              </a:rPr>
              <a:t>Je-li </a:t>
            </a:r>
            <a:r>
              <a:rPr lang="cs-CZ" sz="3000" i="1" dirty="0">
                <a:latin typeface="Book Antiqua" pitchFamily="18" charset="0"/>
              </a:rPr>
              <a:t>c</a:t>
            </a:r>
            <a:r>
              <a:rPr lang="cs-CZ" sz="3000" dirty="0">
                <a:latin typeface="Book Antiqua" pitchFamily="18" charset="0"/>
              </a:rPr>
              <a:t> = </a:t>
            </a:r>
            <a:r>
              <a:rPr lang="cs-CZ" sz="3000" i="1" dirty="0">
                <a:latin typeface="Book Antiqua" pitchFamily="18" charset="0"/>
              </a:rPr>
              <a:t>c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cs-CZ" sz="3000" dirty="0">
                <a:latin typeface="Book Antiqua" pitchFamily="18" charset="0"/>
              </a:rPr>
              <a:t> </a:t>
            </a:r>
            <a:r>
              <a:rPr lang="cs-CZ" sz="3000" dirty="0" smtClean="0">
                <a:latin typeface="Book Antiqua" pitchFamily="18" charset="0"/>
              </a:rPr>
              <a:t>± </a:t>
            </a:r>
            <a:r>
              <a:rPr lang="cs-CZ" sz="3000" i="1" dirty="0" smtClean="0">
                <a:latin typeface="Book Antiqua" pitchFamily="18" charset="0"/>
              </a:rPr>
              <a:t>w </a:t>
            </a:r>
            <a:r>
              <a:rPr lang="cs-CZ" sz="3000" dirty="0" smtClean="0">
                <a:latin typeface="Book Antiqua" pitchFamily="18" charset="0"/>
              </a:rPr>
              <a:t> → rychlost </a:t>
            </a:r>
            <a:r>
              <a:rPr lang="cs-CZ" sz="3000" i="1" dirty="0">
                <a:latin typeface="Book Antiqua" pitchFamily="18" charset="0"/>
              </a:rPr>
              <a:t>w</a:t>
            </a:r>
            <a:r>
              <a:rPr lang="cs-CZ" sz="3000" dirty="0">
                <a:latin typeface="Book Antiqua" pitchFamily="18" charset="0"/>
              </a:rPr>
              <a:t> vůči éteru.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61143" y="6036866"/>
            <a:ext cx="85772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chemeClr val="hlink"/>
                </a:solidFill>
                <a:latin typeface="Book Antiqua" pitchFamily="18" charset="0"/>
              </a:rPr>
              <a:t>Vyšlo:  </a:t>
            </a:r>
            <a:r>
              <a:rPr lang="cs-CZ" sz="3000" dirty="0">
                <a:latin typeface="Book Antiqua" pitchFamily="18" charset="0"/>
              </a:rPr>
              <a:t>Světlo má v každé IS tutéž rychlost </a:t>
            </a:r>
            <a:r>
              <a:rPr lang="cs-CZ" sz="3000" i="1" dirty="0">
                <a:latin typeface="Book Antiqua" pitchFamily="18" charset="0"/>
              </a:rPr>
              <a:t>c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cs-CZ" sz="3000" dirty="0">
                <a:latin typeface="Book Antiqua" pitchFamily="18" charset="0"/>
              </a:rPr>
              <a:t>!    </a:t>
            </a:r>
            <a:r>
              <a:rPr lang="cs-CZ" sz="3000" b="1" i="1" dirty="0">
                <a:solidFill>
                  <a:schemeClr val="hlink"/>
                </a:solidFill>
                <a:latin typeface="Book Antiqua" pitchFamily="18" charset="0"/>
              </a:rPr>
              <a:t>!?</a:t>
            </a:r>
            <a:endParaRPr lang="cs-CZ" sz="3000" dirty="0">
              <a:latin typeface="Book Antiqua" pitchFamily="18" charset="0"/>
            </a:endParaRPr>
          </a:p>
        </p:txBody>
      </p:sp>
      <p:sp>
        <p:nvSpPr>
          <p:cNvPr id="3175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E51BD01-CBDC-4719-B252-4691AF185EC8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15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723900" y="361157"/>
            <a:ext cx="7840662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4000" b="1" i="1" cap="none" dirty="0" smtClean="0">
                <a:solidFill>
                  <a:srgbClr val="FF0000"/>
                </a:solidFill>
                <a:effectLst/>
                <a:latin typeface="Book Antiqua" pitchFamily="18" charset="0"/>
              </a:rPr>
              <a:t>spor:</a:t>
            </a:r>
            <a:r>
              <a:rPr lang="cs-CZ" sz="4000" b="1" i="1" cap="none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 Princip stálé rychlosti světelné</a:t>
            </a:r>
            <a:endParaRPr lang="en-US" sz="4000" b="1" i="1" cap="none" dirty="0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554162"/>
            <a:ext cx="8686800" cy="5303837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49" y="2565400"/>
            <a:ext cx="9446684" cy="1049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cs-CZ" sz="3000" dirty="0" smtClean="0">
                <a:latin typeface="Book Antiqua" pitchFamily="18" charset="0"/>
              </a:rPr>
              <a:t>Světelná rychlost </a:t>
            </a:r>
            <a:r>
              <a:rPr lang="cs-CZ" sz="3000" i="1" dirty="0" smtClean="0">
                <a:latin typeface="Book Antiqua" pitchFamily="18" charset="0"/>
              </a:rPr>
              <a:t>c</a:t>
            </a:r>
            <a:r>
              <a:rPr lang="cs-CZ" sz="3000" baseline="-25000" dirty="0" smtClean="0">
                <a:latin typeface="Book Antiqua" pitchFamily="18" charset="0"/>
              </a:rPr>
              <a:t>0</a:t>
            </a:r>
            <a:r>
              <a:rPr lang="cs-CZ" sz="3000" dirty="0">
                <a:latin typeface="Book Antiqua" pitchFamily="18" charset="0"/>
              </a:rPr>
              <a:t> </a:t>
            </a:r>
            <a:r>
              <a:rPr lang="cs-CZ" sz="3000" dirty="0" smtClean="0">
                <a:latin typeface="Book Antiqua" pitchFamily="18" charset="0"/>
              </a:rPr>
              <a:t>= 299 792 458 m/s</a:t>
            </a:r>
            <a:r>
              <a:rPr lang="cs-CZ" sz="3000" dirty="0">
                <a:latin typeface="Book Antiqua" pitchFamily="18" charset="0"/>
              </a:rPr>
              <a:t>. (</a:t>
            </a:r>
            <a:r>
              <a:rPr lang="en-US" sz="3000" dirty="0">
                <a:latin typeface="Book Antiqua" pitchFamily="18" charset="0"/>
              </a:rPr>
              <a:t>D</a:t>
            </a:r>
            <a:r>
              <a:rPr lang="cs-CZ" sz="3000" dirty="0">
                <a:latin typeface="Book Antiqua" pitchFamily="18" charset="0"/>
              </a:rPr>
              <a:t>á</a:t>
            </a:r>
            <a:r>
              <a:rPr lang="en-US" sz="3000" dirty="0">
                <a:latin typeface="Book Antiqua" pitchFamily="18" charset="0"/>
              </a:rPr>
              <a:t>le</a:t>
            </a:r>
            <a:r>
              <a:rPr lang="cs-CZ" sz="3000" dirty="0">
                <a:latin typeface="Book Antiqua" pitchFamily="18" charset="0"/>
              </a:rPr>
              <a:t> jen </a:t>
            </a:r>
            <a:r>
              <a:rPr lang="cs-CZ" sz="3000" i="1" dirty="0">
                <a:latin typeface="Book Antiqua" pitchFamily="18" charset="0"/>
              </a:rPr>
              <a:t>c</a:t>
            </a:r>
            <a:r>
              <a:rPr lang="cs-CZ" sz="3000" dirty="0" smtClean="0">
                <a:latin typeface="Book Antiqua" pitchFamily="18" charset="0"/>
              </a:rPr>
              <a:t>.)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Vlastnost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i="1" dirty="0" smtClean="0">
                <a:solidFill>
                  <a:schemeClr val="tx2"/>
                </a:solidFill>
                <a:latin typeface="Book Antiqua" pitchFamily="18" charset="0"/>
              </a:rPr>
              <a:t>prostoročasu,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nikoli jen světla.</a:t>
            </a:r>
            <a:endParaRPr lang="en-US" sz="3000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endParaRPr lang="cs-CZ" sz="3000" dirty="0">
              <a:latin typeface="Book Antiqua" pitchFamily="18" charset="0"/>
            </a:endParaRPr>
          </a:p>
        </p:txBody>
      </p:sp>
      <p:sp>
        <p:nvSpPr>
          <p:cNvPr id="35844" name="Rectangle 7" descr="5%"/>
          <p:cNvSpPr>
            <a:spLocks noChangeArrowheads="1"/>
          </p:cNvSpPr>
          <p:nvPr/>
        </p:nvSpPr>
        <p:spPr bwMode="auto">
          <a:xfrm>
            <a:off x="323850" y="1412875"/>
            <a:ext cx="8640763" cy="93662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4000" b="1" i="1">
                <a:solidFill>
                  <a:schemeClr val="tx2"/>
                </a:solidFill>
              </a:rPr>
              <a:t>Světelná rychlost je táž v každé IS.</a:t>
            </a:r>
            <a:endParaRPr lang="en-US" sz="4000" b="1" i="1">
              <a:solidFill>
                <a:schemeClr val="tx2"/>
              </a:solidFill>
            </a:endParaRPr>
          </a:p>
        </p:txBody>
      </p:sp>
      <p:sp>
        <p:nvSpPr>
          <p:cNvPr id="3584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03C61025-6CE5-4D62-8328-B446B780EA44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16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74638" y="2403475"/>
            <a:ext cx="8713787" cy="407035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 dirty="0" smtClean="0">
                <a:solidFill>
                  <a:schemeClr val="tx1"/>
                </a:solidFill>
                <a:latin typeface="Book Antiqua" pitchFamily="18" charset="0"/>
                <a:sym typeface="Wingdings" pitchFamily="2" charset="2"/>
              </a:rPr>
              <a:t>1) </a:t>
            </a:r>
            <a:r>
              <a:rPr lang="cs-CZ" altLang="cs-CZ" sz="3800" b="1" i="1" dirty="0" smtClean="0">
                <a:latin typeface="Book Antiqua" pitchFamily="18" charset="0"/>
                <a:sym typeface="Wingdings" pitchFamily="2" charset="2"/>
              </a:rPr>
              <a:t>Všechny IS jsou rovnoprávné</a:t>
            </a: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1600" b="1" i="1" dirty="0">
              <a:latin typeface="Book Antiqua" pitchFamily="18" charset="0"/>
              <a:sym typeface="Wingdings" pitchFamily="2" charset="2"/>
            </a:endParaRP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 dirty="0" smtClean="0">
                <a:solidFill>
                  <a:schemeClr val="tx1"/>
                </a:solidFill>
                <a:latin typeface="Book Antiqua" pitchFamily="18" charset="0"/>
                <a:sym typeface="Wingdings" pitchFamily="2" charset="2"/>
              </a:rPr>
              <a:t>2) </a:t>
            </a:r>
            <a:r>
              <a:rPr lang="cs-CZ" altLang="cs-CZ" sz="4000" b="1" i="1" dirty="0" smtClean="0">
                <a:latin typeface="Book Antiqua" pitchFamily="18" charset="0"/>
                <a:sym typeface="Wingdings" pitchFamily="2" charset="2"/>
              </a:rPr>
              <a:t>Co má světelnou rychlost c</a:t>
            </a:r>
            <a:r>
              <a:rPr lang="cs-CZ" altLang="cs-CZ" sz="4000" b="1" i="1" baseline="-25000" dirty="0" smtClean="0">
                <a:latin typeface="Book Antiqua" pitchFamily="18" charset="0"/>
                <a:sym typeface="Wingdings" pitchFamily="2" charset="2"/>
              </a:rPr>
              <a:t>0</a:t>
            </a:r>
            <a:r>
              <a:rPr lang="cs-CZ" altLang="cs-CZ" sz="4000" b="1" i="1" dirty="0" smtClean="0">
                <a:latin typeface="Book Antiqua" pitchFamily="18" charset="0"/>
                <a:sym typeface="Wingdings" pitchFamily="2" charset="2"/>
              </a:rPr>
              <a:t> v jedné IS, má ji v každé IS</a:t>
            </a: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dirty="0" smtClean="0">
                <a:latin typeface="Book Antiqua" pitchFamily="18" charset="0"/>
                <a:sym typeface="Wingdings" pitchFamily="2" charset="2"/>
              </a:rPr>
              <a:t>(× Newton: Co má rychlost ∞, </a:t>
            </a:r>
            <a:br>
              <a:rPr lang="cs-CZ" altLang="cs-CZ" sz="4000" dirty="0" smtClean="0">
                <a:latin typeface="Book Antiqua" pitchFamily="18" charset="0"/>
                <a:sym typeface="Wingdings" pitchFamily="2" charset="2"/>
              </a:rPr>
            </a:br>
            <a:r>
              <a:rPr lang="cs-CZ" altLang="cs-CZ" sz="4000" dirty="0" smtClean="0">
                <a:latin typeface="Book Antiqua" pitchFamily="18" charset="0"/>
                <a:sym typeface="Wingdings" pitchFamily="2" charset="2"/>
              </a:rPr>
              <a:t>má ji v každé IS = současnost)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0D0C822D-F96E-4274-8515-88B2CF224940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17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7828" name="Text Box 7"/>
          <p:cNvSpPr txBox="1">
            <a:spLocks noChangeArrowheads="1"/>
          </p:cNvSpPr>
          <p:nvPr/>
        </p:nvSpPr>
        <p:spPr bwMode="auto">
          <a:xfrm>
            <a:off x="1462088" y="333375"/>
            <a:ext cx="6337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4000" b="1" i="1">
                <a:solidFill>
                  <a:srgbClr val="0070C0"/>
                </a:solidFill>
                <a:latin typeface="Book Antiqua" pitchFamily="18" charset="0"/>
              </a:rPr>
              <a:t>Dva pilíře STR:</a:t>
            </a:r>
            <a:endParaRPr lang="en-US" altLang="cs-CZ" sz="4000" i="1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782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72509" y="1390650"/>
          <a:ext cx="7609491" cy="4794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142"/>
                <a:gridCol w="2441754"/>
                <a:gridCol w="44450"/>
                <a:gridCol w="291260"/>
                <a:gridCol w="488057"/>
                <a:gridCol w="251900"/>
                <a:gridCol w="346364"/>
                <a:gridCol w="432953"/>
                <a:gridCol w="299132"/>
                <a:gridCol w="369979"/>
                <a:gridCol w="409338"/>
                <a:gridCol w="417211"/>
                <a:gridCol w="393593"/>
                <a:gridCol w="417211"/>
                <a:gridCol w="409338"/>
                <a:gridCol w="369979"/>
                <a:gridCol w="112830"/>
              </a:tblGrid>
              <a:tr h="21292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47070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Aberace stálic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Fizeauúv koef. strhávání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Michelson-Morley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Kennedy-Thorndike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Pohyb zdroje i zrcadla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de Sitter - dvojhvězdy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Michelson se slunečním světlem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Změna hmotnosti </a:t>
                      </a:r>
                      <a:r>
                        <a:rPr lang="cs-CZ" sz="1200" u="none" strike="noStrike" dirty="0" smtClean="0">
                          <a:effectLst/>
                        </a:rPr>
                        <a:t>na rychlosti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Úměrnost hmotnosti a energie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záření pohybujícího se náboje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Rozpad mionu při vys. rychlostech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Trouron-Nobel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Unipolární indukce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</a:tr>
              <a:tr h="212923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Vlnové teorie</a:t>
                      </a:r>
                      <a:r>
                        <a:rPr lang="cs-CZ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: </a:t>
                      </a:r>
                    </a:p>
                    <a:p>
                      <a:pPr algn="l" fontAlgn="b"/>
                      <a:r>
                        <a:rPr lang="cs-CZ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éter je v</a:t>
                      </a:r>
                      <a:r>
                        <a:rPr lang="cs-CZ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absolutním prostoru:</a:t>
                      </a:r>
                      <a:endParaRPr lang="cs-CZ" sz="1200" b="1" i="1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92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>
                          <a:effectLst/>
                        </a:rPr>
                        <a:t>	klidný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92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>
                          <a:effectLst/>
                        </a:rPr>
                        <a:t>	klidný + </a:t>
                      </a:r>
                      <a:r>
                        <a:rPr lang="cs-CZ" sz="1200" u="none" strike="noStrike" dirty="0">
                          <a:effectLst/>
                        </a:rPr>
                        <a:t>kontrakce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92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>
                          <a:effectLst/>
                        </a:rPr>
                        <a:t>	strhávaný </a:t>
                      </a:r>
                      <a:r>
                        <a:rPr lang="cs-CZ" sz="1200" u="none" strike="noStrike" dirty="0">
                          <a:effectLst/>
                        </a:rPr>
                        <a:t>tělesy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32443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Emisní teorie: </a:t>
                      </a:r>
                      <a:endParaRPr lang="cs-CZ" sz="1200" u="none" strike="noStrike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cs-CZ" sz="1200" u="none" strike="noStrike" dirty="0" smtClean="0">
                          <a:effectLst/>
                        </a:rPr>
                        <a:t>po </a:t>
                      </a:r>
                      <a:r>
                        <a:rPr lang="cs-CZ" sz="1200" u="none" strike="noStrike" dirty="0">
                          <a:effectLst/>
                        </a:rPr>
                        <a:t>odrazu na zrcadle má </a:t>
                      </a:r>
                      <a:r>
                        <a:rPr lang="cs-CZ" sz="1200" u="none" strike="noStrike" dirty="0" smtClean="0">
                          <a:effectLst/>
                        </a:rPr>
                        <a:t>světlo</a:t>
                      </a:r>
                      <a:br>
                        <a:rPr lang="cs-CZ" sz="1200" u="none" strike="noStrike" dirty="0" smtClean="0">
                          <a:effectLst/>
                        </a:rPr>
                      </a:br>
                      <a:r>
                        <a:rPr lang="cs-CZ" sz="1200" u="none" strike="noStrike" dirty="0" smtClean="0">
                          <a:effectLst/>
                        </a:rPr>
                        <a:t>  rychlost </a:t>
                      </a:r>
                      <a:r>
                        <a:rPr lang="en-US" sz="1200" i="1" u="none" strike="noStrike" dirty="0" smtClean="0">
                          <a:effectLst/>
                          <a:latin typeface="Book Antiqua" panose="02040602050305030304" pitchFamily="18" charset="0"/>
                        </a:rPr>
                        <a:t>c</a:t>
                      </a:r>
                      <a:r>
                        <a:rPr lang="cs-CZ" sz="1200" i="1" u="none" strike="noStrike" dirty="0" smtClean="0">
                          <a:effectLst/>
                          <a:latin typeface="Book Antiqua" panose="02040602050305030304" pitchFamily="18" charset="0"/>
                        </a:rPr>
                        <a:t>=c</a:t>
                      </a:r>
                      <a:r>
                        <a:rPr lang="en-US" sz="1200" i="1" u="none" strike="noStrike" baseline="-25000" dirty="0" smtClean="0">
                          <a:effectLst/>
                          <a:latin typeface="Book Antiqua" panose="02040602050305030304" pitchFamily="18" charset="0"/>
                        </a:rPr>
                        <a:t>0</a:t>
                      </a:r>
                      <a:r>
                        <a:rPr lang="cs-CZ" sz="1200" i="1" u="none" strike="noStrike" dirty="0" smtClean="0">
                          <a:effectLst/>
                          <a:latin typeface="Book Antiqua" panose="02040602050305030304" pitchFamily="18" charset="0"/>
                        </a:rPr>
                        <a:t>/n</a:t>
                      </a:r>
                      <a:r>
                        <a:rPr lang="cs-CZ" sz="1200" u="none" strike="noStrike" dirty="0" smtClean="0">
                          <a:effectLst/>
                        </a:rPr>
                        <a:t>:</a:t>
                      </a:r>
                      <a:endParaRPr lang="cs-CZ" sz="12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92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>
                          <a:effectLst/>
                        </a:rPr>
                        <a:t>	vůči </a:t>
                      </a:r>
                      <a:r>
                        <a:rPr lang="cs-CZ" sz="1200" u="none" strike="noStrike" dirty="0">
                          <a:effectLst/>
                        </a:rPr>
                        <a:t>zdroji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92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>
                          <a:effectLst/>
                        </a:rPr>
                        <a:t>	vůči </a:t>
                      </a:r>
                      <a:r>
                        <a:rPr lang="cs-CZ" sz="1200" u="none" strike="noStrike" dirty="0">
                          <a:effectLst/>
                        </a:rPr>
                        <a:t>zrcadlu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92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>
                          <a:effectLst/>
                        </a:rPr>
                        <a:t>	vůči </a:t>
                      </a:r>
                      <a:r>
                        <a:rPr lang="cs-CZ" sz="1200" u="none" strike="noStrike" dirty="0">
                          <a:effectLst/>
                        </a:rPr>
                        <a:t>obrazu zdroje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92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949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Teorie relativity:</a:t>
                      </a:r>
                      <a:endParaRPr lang="cs-CZ" sz="1200" b="1" i="1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92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err="1" smtClean="0">
                          <a:effectLst/>
                          <a:latin typeface="Arial"/>
                        </a:rPr>
                        <a:t>Podle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Arial"/>
                        </a:rPr>
                        <a:t>Panofsky,Philips:Class.eldyn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Arial"/>
                        </a:rPr>
                        <a:t>.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50938" y="457200"/>
            <a:ext cx="7840662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4000" b="1" i="1" cap="none" smtClean="0">
                <a:solidFill>
                  <a:schemeClr val="tx1"/>
                </a:solidFill>
                <a:effectLst/>
                <a:latin typeface="Book Antiqua" pitchFamily="18" charset="0"/>
              </a:rPr>
              <a:t>Porovnání teorií s experimenty</a:t>
            </a:r>
            <a:endParaRPr lang="en-US" sz="4000" b="1" i="1" cap="none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3686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5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C271F1E-A92E-4C41-AFC0-A979B3C890D2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18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1272855"/>
            <a:ext cx="8713787" cy="1656067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32B503"/>
                </a:solidFill>
                <a:latin typeface="Book Antiqua" pitchFamily="18" charset="0"/>
              </a:rPr>
              <a:t>Klasická fyzika: </a:t>
            </a:r>
            <a:r>
              <a:rPr lang="cs-CZ" sz="3000" b="1" i="1" dirty="0">
                <a:solidFill>
                  <a:srgbClr val="32B503"/>
                </a:solidFill>
                <a:latin typeface="Book Antiqua" pitchFamily="18" charset="0"/>
              </a:rPr>
              <a:t>Newton, Galileo</a:t>
            </a:r>
            <a:r>
              <a:rPr lang="cs-CZ" sz="3000" dirty="0" smtClean="0">
                <a:solidFill>
                  <a:srgbClr val="32B503"/>
                </a:solidFill>
                <a:latin typeface="Book Antiqua" pitchFamily="18" charset="0"/>
              </a:rPr>
              <a:t> </a:t>
            </a:r>
            <a:r>
              <a:rPr lang="en-US" sz="3000" dirty="0" smtClean="0">
                <a:solidFill>
                  <a:srgbClr val="32B503"/>
                </a:solidFill>
                <a:latin typeface="Book Antiqua" pitchFamily="18" charset="0"/>
              </a:rPr>
              <a:t>	</a:t>
            </a:r>
            <a:r>
              <a:rPr lang="cs-CZ" sz="3000" dirty="0" smtClean="0">
                <a:latin typeface="Book Antiqua" pitchFamily="18" charset="0"/>
              </a:rPr>
              <a:t>(</a:t>
            </a:r>
            <a:r>
              <a:rPr lang="cs-CZ" sz="3000" i="1" dirty="0" smtClean="0">
                <a:latin typeface="Book Antiqua" pitchFamily="18" charset="0"/>
              </a:rPr>
              <a:t>c</a:t>
            </a:r>
            <a:r>
              <a:rPr lang="cs-CZ" sz="3000" dirty="0" smtClean="0">
                <a:latin typeface="Book Antiqua" pitchFamily="18" charset="0"/>
              </a:rPr>
              <a:t> → </a:t>
            </a:r>
            <a:r>
              <a:rPr lang="cs-CZ" sz="3000" dirty="0" smtClean="0">
                <a:latin typeface="Book Antiqua" pitchFamily="18" charset="0"/>
                <a:sym typeface="Symbol"/>
              </a:rPr>
              <a:t>)</a:t>
            </a:r>
            <a:endParaRPr lang="en-US" sz="3000" dirty="0" smtClean="0">
              <a:latin typeface="Book Antiqua" pitchFamily="18" charset="0"/>
              <a:sym typeface="Symbol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en-GB" sz="3000" i="1" dirty="0" smtClean="0">
                <a:latin typeface="Book Antiqua" pitchFamily="18" charset="0"/>
              </a:rPr>
              <a:t>	x’</a:t>
            </a:r>
            <a:r>
              <a:rPr lang="cs-CZ" sz="3000" i="1" dirty="0" smtClean="0">
                <a:latin typeface="Book Antiqua" pitchFamily="18" charset="0"/>
              </a:rPr>
              <a:t> =  </a:t>
            </a:r>
            <a:r>
              <a:rPr lang="en-GB" sz="3000" i="1" dirty="0" smtClean="0">
                <a:latin typeface="Book Antiqua" pitchFamily="18" charset="0"/>
              </a:rPr>
              <a:t>x - V </a:t>
            </a:r>
            <a:r>
              <a:rPr lang="cs-CZ" sz="3000" i="1" dirty="0" smtClean="0">
                <a:latin typeface="Book Antiqua" pitchFamily="18" charset="0"/>
              </a:rPr>
              <a:t>t					</a:t>
            </a:r>
            <a:endParaRPr lang="en-US" sz="3000" i="1" dirty="0" smtClean="0">
              <a:latin typeface="Book Antiqu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GB" sz="3000" i="1" dirty="0" smtClean="0">
                <a:solidFill>
                  <a:srgbClr val="00B050"/>
                </a:solidFill>
                <a:latin typeface="Book Antiqua" pitchFamily="18" charset="0"/>
              </a:rPr>
              <a:t>	</a:t>
            </a:r>
            <a:r>
              <a:rPr lang="en-GB" sz="3000" i="1" dirty="0" smtClean="0">
                <a:latin typeface="Book Antiqua" pitchFamily="18" charset="0"/>
              </a:rPr>
              <a:t>t’ = </a:t>
            </a:r>
            <a:r>
              <a:rPr lang="cs-CZ" sz="3000" i="1" dirty="0" smtClean="0">
                <a:latin typeface="Book Antiqua" pitchFamily="18" charset="0"/>
              </a:rPr>
              <a:t>  </a:t>
            </a:r>
            <a:r>
              <a:rPr lang="en-GB" sz="3000" i="1" dirty="0" smtClean="0">
                <a:latin typeface="Book Antiqua" pitchFamily="18" charset="0"/>
              </a:rPr>
              <a:t>t						</a:t>
            </a:r>
            <a:r>
              <a:rPr lang="cs-CZ" i="1" dirty="0">
                <a:solidFill>
                  <a:srgbClr val="00B050"/>
                </a:solidFill>
                <a:latin typeface="Book Antiqua" pitchFamily="18" charset="0"/>
              </a:rPr>
              <a:t>v‘ = v – V</a:t>
            </a:r>
            <a:endParaRPr lang="en-GB" i="1" dirty="0">
              <a:solidFill>
                <a:srgbClr val="00B050"/>
              </a:solidFill>
              <a:latin typeface="Book Antiqu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endParaRPr lang="cs-CZ" b="1" i="1" dirty="0" smtClean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30A4898B-97DB-4B2E-91F1-87AE3FE4EA30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19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725488" y="476250"/>
            <a:ext cx="7883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4000" b="1" i="1" dirty="0">
                <a:latin typeface="Book Antiqua" pitchFamily="18" charset="0"/>
              </a:rPr>
              <a:t>Přechod mezi </a:t>
            </a:r>
            <a:r>
              <a:rPr lang="cs-CZ" altLang="cs-CZ" sz="4000" i="1" dirty="0">
                <a:latin typeface="Book Antiqua" pitchFamily="18" charset="0"/>
              </a:rPr>
              <a:t>S a S</a:t>
            </a:r>
            <a:r>
              <a:rPr lang="en-GB" altLang="cs-CZ" sz="4000" i="1" dirty="0">
                <a:latin typeface="Book Antiqua" pitchFamily="18" charset="0"/>
              </a:rPr>
              <a:t>’</a:t>
            </a:r>
            <a:r>
              <a:rPr lang="cs-CZ" altLang="cs-CZ" sz="4000" i="1" dirty="0">
                <a:latin typeface="Book Antiqua" pitchFamily="18" charset="0"/>
              </a:rPr>
              <a:t> (transformace)</a:t>
            </a:r>
            <a:endParaRPr lang="en-US" altLang="cs-CZ" sz="4000" i="1" dirty="0">
              <a:latin typeface="Book Antiqua" pitchFamily="18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227013" y="2833748"/>
            <a:ext cx="8713787" cy="379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b="1" i="1" dirty="0">
                <a:solidFill>
                  <a:srgbClr val="CC0000"/>
                </a:solidFill>
                <a:latin typeface="Book Antiqua" pitchFamily="18" charset="0"/>
              </a:rPr>
              <a:t>Estetický problém: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dirty="0">
                <a:latin typeface="Book Antiqua" pitchFamily="18" charset="0"/>
              </a:rPr>
              <a:t>Veličiny </a:t>
            </a:r>
            <a:r>
              <a:rPr lang="cs-CZ" altLang="cs-CZ" sz="3000" i="1" dirty="0">
                <a:latin typeface="Book Antiqua" pitchFamily="18" charset="0"/>
              </a:rPr>
              <a:t>x, t </a:t>
            </a:r>
            <a:r>
              <a:rPr lang="cs-CZ" altLang="cs-CZ" sz="3000" dirty="0">
                <a:latin typeface="Book Antiqua" pitchFamily="18" charset="0"/>
              </a:rPr>
              <a:t>mají různé rozměry.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dirty="0">
                <a:latin typeface="Book Antiqua" pitchFamily="18" charset="0"/>
              </a:rPr>
              <a:t>Odpomoc: pevná rychlost </a:t>
            </a:r>
            <a:r>
              <a:rPr lang="cs-CZ" altLang="cs-CZ" sz="3000" i="1" dirty="0">
                <a:latin typeface="Book Antiqua" pitchFamily="18" charset="0"/>
              </a:rPr>
              <a:t>c </a:t>
            </a:r>
            <a:r>
              <a:rPr lang="cs-CZ" altLang="cs-CZ" sz="3000" dirty="0">
                <a:latin typeface="Book Antiqua" pitchFamily="18" charset="0"/>
              </a:rPr>
              <a:t>umožní převést měření času </a:t>
            </a:r>
            <a:r>
              <a:rPr lang="cs-CZ" altLang="cs-CZ" sz="3000" dirty="0" smtClean="0">
                <a:latin typeface="Book Antiqua" pitchFamily="18" charset="0"/>
              </a:rPr>
              <a:t>(doby</a:t>
            </a:r>
            <a:r>
              <a:rPr lang="cs-CZ" altLang="cs-CZ" sz="3000" dirty="0">
                <a:latin typeface="Book Antiqua" pitchFamily="18" charset="0"/>
              </a:rPr>
              <a:t>) </a:t>
            </a:r>
            <a:r>
              <a:rPr lang="cs-CZ" altLang="cs-CZ" sz="3000" i="1" dirty="0">
                <a:latin typeface="Book Antiqua" pitchFamily="18" charset="0"/>
              </a:rPr>
              <a:t>t</a:t>
            </a:r>
            <a:r>
              <a:rPr lang="cs-CZ" altLang="cs-CZ" sz="3000" dirty="0">
                <a:latin typeface="Book Antiqua" pitchFamily="18" charset="0"/>
              </a:rPr>
              <a:t> na měření délky </a:t>
            </a:r>
            <a:r>
              <a:rPr lang="cs-CZ" altLang="cs-CZ" sz="3000" i="1" dirty="0">
                <a:latin typeface="Book Antiqua" pitchFamily="18" charset="0"/>
              </a:rPr>
              <a:t>x</a:t>
            </a:r>
            <a:r>
              <a:rPr lang="cs-CZ" altLang="cs-CZ" sz="3000" dirty="0">
                <a:latin typeface="Book Antiqua" pitchFamily="18" charset="0"/>
              </a:rPr>
              <a:t> (uražené za dobu </a:t>
            </a:r>
            <a:r>
              <a:rPr lang="cs-CZ" altLang="cs-CZ" sz="3000" i="1" dirty="0">
                <a:latin typeface="Book Antiqua" pitchFamily="18" charset="0"/>
              </a:rPr>
              <a:t>t</a:t>
            </a:r>
            <a:r>
              <a:rPr lang="cs-CZ" altLang="cs-CZ" sz="3000" dirty="0">
                <a:latin typeface="Book Antiqua" pitchFamily="18" charset="0"/>
              </a:rPr>
              <a:t> při rychlosti </a:t>
            </a:r>
            <a:r>
              <a:rPr lang="cs-CZ" altLang="cs-CZ" sz="3000" i="1" dirty="0">
                <a:latin typeface="Book Antiqua" pitchFamily="18" charset="0"/>
              </a:rPr>
              <a:t>c</a:t>
            </a:r>
            <a:r>
              <a:rPr lang="cs-CZ" altLang="cs-CZ" sz="3000" dirty="0" smtClean="0">
                <a:latin typeface="Book Antiqua" pitchFamily="18" charset="0"/>
              </a:rPr>
              <a:t>).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cs-CZ" sz="3000" dirty="0">
                <a:latin typeface="Book Antiqua" pitchFamily="18" charset="0"/>
              </a:rPr>
              <a:t> – měříme délky a časy konzistentně, prostřednictvím vhodné „standardní rychlosti“</a:t>
            </a:r>
            <a:r>
              <a:rPr lang="cs-CZ" sz="3000" i="1" dirty="0">
                <a:latin typeface="Book Antiqua" pitchFamily="18" charset="0"/>
              </a:rPr>
              <a:t> c.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endParaRPr lang="cs-CZ" altLang="cs-CZ" sz="3000" dirty="0">
              <a:latin typeface="Book Antiqua" pitchFamily="18" charset="0"/>
            </a:endParaRPr>
          </a:p>
        </p:txBody>
      </p:sp>
      <p:sp>
        <p:nvSpPr>
          <p:cNvPr id="37895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idx="4294967295"/>
          </p:nvPr>
        </p:nvSpPr>
        <p:spPr>
          <a:xfrm>
            <a:off x="177534" y="1272855"/>
            <a:ext cx="8713787" cy="1656067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cs-CZ" sz="3000" b="1" i="1" dirty="0" smtClean="0">
                <a:solidFill>
                  <a:srgbClr val="32B503"/>
                </a:solidFill>
                <a:latin typeface="Book Antiqua" pitchFamily="18" charset="0"/>
              </a:rPr>
              <a:t>Klasická fyzika: Newton, Galileo</a:t>
            </a:r>
            <a:r>
              <a:rPr lang="cs-CZ" sz="3000" dirty="0" smtClean="0">
                <a:solidFill>
                  <a:srgbClr val="32B503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latin typeface="Book Antiqua" pitchFamily="18" charset="0"/>
              </a:rPr>
              <a:t>	(</a:t>
            </a:r>
            <a:r>
              <a:rPr lang="cs-CZ" sz="3000" i="1" dirty="0" smtClean="0">
                <a:latin typeface="Book Antiqua" pitchFamily="18" charset="0"/>
              </a:rPr>
              <a:t>c</a:t>
            </a:r>
            <a:r>
              <a:rPr lang="cs-CZ" sz="3000" dirty="0" smtClean="0">
                <a:latin typeface="Book Antiqua" pitchFamily="18" charset="0"/>
              </a:rPr>
              <a:t> → </a:t>
            </a:r>
            <a:r>
              <a:rPr lang="cs-CZ" sz="3000" dirty="0" smtClean="0">
                <a:latin typeface="Book Antiqua" pitchFamily="18" charset="0"/>
                <a:sym typeface="Symbol"/>
              </a:rPr>
              <a:t>)</a:t>
            </a:r>
            <a:endParaRPr lang="en-US" sz="3000" dirty="0" smtClean="0">
              <a:latin typeface="Book Antiqua" pitchFamily="18" charset="0"/>
              <a:sym typeface="Symbol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sz="3000" i="1" dirty="0">
                <a:solidFill>
                  <a:schemeClr val="tx1"/>
                </a:solidFill>
                <a:latin typeface="Book Antiqua" pitchFamily="18" charset="0"/>
                <a:sym typeface="Symbol"/>
              </a:rPr>
              <a:t>	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 =</a:t>
            </a:r>
            <a:r>
              <a:rPr lang="en-US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x - </a:t>
            </a:r>
            <a:r>
              <a:rPr lang="el-GR" sz="3000" i="1" dirty="0" smtClean="0">
                <a:latin typeface="Book Antiqua" pitchFamily="18" charset="0"/>
              </a:rPr>
              <a:t>β</a:t>
            </a:r>
            <a:r>
              <a:rPr lang="cs-CZ" sz="3000" i="1" dirty="0" smtClean="0">
                <a:latin typeface="Book Antiqua" pitchFamily="18" charset="0"/>
              </a:rPr>
              <a:t>x</a:t>
            </a:r>
            <a:r>
              <a:rPr lang="cs-CZ" sz="3000" i="1" baseline="-25000" dirty="0" smtClean="0">
                <a:latin typeface="Book Antiqua" pitchFamily="18" charset="0"/>
              </a:rPr>
              <a:t>0 </a:t>
            </a:r>
            <a:r>
              <a:rPr lang="cs-CZ" sz="3000" i="1" dirty="0" smtClean="0">
                <a:latin typeface="Book Antiqua" pitchFamily="18" charset="0"/>
              </a:rPr>
              <a:t>	</a:t>
            </a:r>
            <a:r>
              <a:rPr lang="cs-CZ" sz="3000" i="1" dirty="0" smtClean="0">
                <a:solidFill>
                  <a:srgbClr val="32B503"/>
                </a:solidFill>
                <a:latin typeface="Book Antiqua" pitchFamily="18" charset="0"/>
              </a:rPr>
              <a:t>x‘ = x - </a:t>
            </a:r>
            <a:r>
              <a:rPr lang="cs-CZ" sz="3000" i="1" dirty="0" err="1" smtClean="0">
                <a:solidFill>
                  <a:srgbClr val="32B503"/>
                </a:solidFill>
                <a:latin typeface="Book Antiqua" pitchFamily="18" charset="0"/>
              </a:rPr>
              <a:t>Vt</a:t>
            </a:r>
            <a:r>
              <a:rPr lang="cs-CZ" sz="3000" i="1" dirty="0" smtClean="0">
                <a:latin typeface="Book Antiqua" pitchFamily="18" charset="0"/>
              </a:rPr>
              <a:t>	</a:t>
            </a:r>
            <a:r>
              <a:rPr lang="el-GR" sz="3000" i="1" dirty="0" smtClean="0">
                <a:latin typeface="Book Antiqua" pitchFamily="18" charset="0"/>
              </a:rPr>
              <a:t> </a:t>
            </a:r>
            <a:r>
              <a:rPr lang="cs-CZ" sz="3000" i="1" dirty="0" smtClean="0">
                <a:latin typeface="Book Antiqua" pitchFamily="18" charset="0"/>
              </a:rPr>
              <a:t>   </a:t>
            </a:r>
            <a:r>
              <a:rPr lang="el-GR" sz="3000" i="1" dirty="0" smtClean="0">
                <a:latin typeface="Book Antiqua" pitchFamily="18" charset="0"/>
              </a:rPr>
              <a:t>β</a:t>
            </a:r>
            <a:r>
              <a:rPr lang="cs-CZ" sz="3000" i="1" dirty="0" smtClean="0">
                <a:latin typeface="Book Antiqua" pitchFamily="18" charset="0"/>
              </a:rPr>
              <a:t> = V/c	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z="3000" i="1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sz="3000" i="1" dirty="0" smtClean="0">
                <a:latin typeface="Book Antiqua" pitchFamily="18" charset="0"/>
              </a:rPr>
              <a:t> = </a:t>
            </a:r>
            <a:r>
              <a:rPr lang="cs-CZ" sz="3000" i="1" dirty="0" err="1" smtClean="0">
                <a:latin typeface="Book Antiqua" pitchFamily="18" charset="0"/>
              </a:rPr>
              <a:t>ct</a:t>
            </a:r>
            <a:endParaRPr lang="cs-CZ" sz="3000" i="1" dirty="0" smtClean="0">
              <a:latin typeface="Book Antiqu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cs-CZ" sz="3000" i="1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z="3000" i="1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= x</a:t>
            </a:r>
            <a:r>
              <a:rPr lang="cs-CZ" sz="3000" i="1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	c</a:t>
            </a:r>
            <a:r>
              <a:rPr lang="en-GB" sz="3000" i="1" dirty="0" smtClean="0">
                <a:solidFill>
                  <a:srgbClr val="32B503"/>
                </a:solidFill>
                <a:latin typeface="Book Antiqua" pitchFamily="18" charset="0"/>
              </a:rPr>
              <a:t>t’</a:t>
            </a:r>
            <a:r>
              <a:rPr lang="en-GB" sz="3000" i="1" dirty="0" smtClean="0">
                <a:latin typeface="Book Antiqua" pitchFamily="18" charset="0"/>
              </a:rPr>
              <a:t> = </a:t>
            </a:r>
            <a:r>
              <a:rPr lang="cs-CZ" sz="3000" i="1" dirty="0" smtClean="0">
                <a:latin typeface="Book Antiqua" pitchFamily="18" charset="0"/>
              </a:rPr>
              <a:t>c</a:t>
            </a:r>
            <a:r>
              <a:rPr lang="en-GB" sz="3000" i="1" dirty="0" smtClean="0">
                <a:solidFill>
                  <a:srgbClr val="32B503"/>
                </a:solidFill>
                <a:latin typeface="Book Antiqua" pitchFamily="18" charset="0"/>
              </a:rPr>
              <a:t>t			</a:t>
            </a:r>
            <a:r>
              <a:rPr lang="cs-CZ" sz="3000" i="1" dirty="0">
                <a:solidFill>
                  <a:srgbClr val="00B050"/>
                </a:solidFill>
                <a:latin typeface="Book Antiqua" pitchFamily="18" charset="0"/>
              </a:rPr>
              <a:t>v‘ = v – V</a:t>
            </a:r>
            <a:endParaRPr lang="en-GB" sz="3000" i="1" dirty="0">
              <a:solidFill>
                <a:srgbClr val="00B050"/>
              </a:solidFill>
              <a:latin typeface="Book Antiqu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endParaRPr lang="cs-CZ" sz="3000" b="1" i="1" dirty="0" smtClean="0">
              <a:solidFill>
                <a:srgbClr val="32B503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xit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6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199" y="1285875"/>
            <a:ext cx="8785225" cy="5435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Rychlost světla ve vakuu </a:t>
            </a:r>
            <a:r>
              <a:rPr lang="cs-CZ" i="1" dirty="0" smtClean="0">
                <a:latin typeface="Book Antiqua" pitchFamily="18" charset="0"/>
              </a:rPr>
              <a:t>c</a:t>
            </a:r>
            <a:r>
              <a:rPr lang="cs-CZ" baseline="-25000" dirty="0" smtClean="0">
                <a:latin typeface="Book Antiqua" pitchFamily="18" charset="0"/>
              </a:rPr>
              <a:t>0</a:t>
            </a:r>
            <a:r>
              <a:rPr lang="cs-CZ" dirty="0" smtClean="0">
                <a:latin typeface="Book Antiqua" pitchFamily="18" charset="0"/>
              </a:rPr>
              <a:t> = 299 792 458 m/s (tzv. </a:t>
            </a:r>
            <a:r>
              <a:rPr lang="cs-CZ" b="1" i="1" dirty="0" smtClean="0">
                <a:latin typeface="Book Antiqua" pitchFamily="18" charset="0"/>
              </a:rPr>
              <a:t>světelná rychlost</a:t>
            </a:r>
            <a:r>
              <a:rPr lang="cs-CZ" dirty="0" smtClean="0">
                <a:latin typeface="Book Antiqua" pitchFamily="18" charset="0"/>
              </a:rPr>
              <a:t>) – nezávisí na: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zdroji Z světla (ani na rychlosti Z vůči čemukoli)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pozorovateli P (ani na rychlosti P vůči čemukoli)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směru šíření světla (vůči čemukoli)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sz="4800" b="1" i="1" dirty="0" smtClean="0">
                <a:solidFill>
                  <a:srgbClr val="FF0000"/>
                </a:solidFill>
                <a:latin typeface="Book Antiqua" pitchFamily="18" charset="0"/>
              </a:rPr>
              <a:t>To je ale šok, co???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600" dirty="0" smtClean="0">
                <a:solidFill>
                  <a:schemeClr val="tx1"/>
                </a:solidFill>
                <a:latin typeface="Book Antiqua" pitchFamily="18" charset="0"/>
              </a:rPr>
              <a:t>Myslíte, že ne? …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… ale co skládání rychlostí? </a:t>
            </a:r>
            <a:b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To pro světlo neplatí?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7641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Šok na začátek: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C271F1E-A92E-4C41-AFC0-A979B3C890D2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675120" y="143256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83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892175" y="404813"/>
            <a:ext cx="7761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 dirty="0" smtClean="0">
                <a:latin typeface="Book Antiqua" pitchFamily="18" charset="0"/>
              </a:rPr>
              <a:t>Srovnání </a:t>
            </a:r>
            <a:r>
              <a:rPr lang="cs-CZ" sz="4000" b="1" i="1" dirty="0" err="1" smtClean="0">
                <a:latin typeface="Book Antiqua" pitchFamily="18" charset="0"/>
              </a:rPr>
              <a:t>trafo</a:t>
            </a:r>
            <a:r>
              <a:rPr lang="cs-CZ" sz="4000" b="1" i="1" dirty="0" smtClean="0">
                <a:latin typeface="Book Antiqua" pitchFamily="18" charset="0"/>
              </a:rPr>
              <a:t> klasické a STR</a:t>
            </a:r>
            <a:endParaRPr lang="en-US" sz="4000" b="1" i="1" baseline="-25000" dirty="0">
              <a:latin typeface="Book Antiqua" pitchFamily="18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151026" y="2614106"/>
            <a:ext cx="873780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Lorentz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/>
            </a:r>
            <a:br>
              <a:rPr lang="cs-CZ" sz="30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GB" sz="3200" i="1" dirty="0">
                <a:solidFill>
                  <a:schemeClr val="tx2"/>
                </a:solidFill>
                <a:latin typeface="Book Antiqua" pitchFamily="18" charset="0"/>
              </a:rPr>
              <a:t>x’</a:t>
            </a:r>
            <a:r>
              <a:rPr lang="cs-CZ" sz="32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cs-CZ" sz="32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l-GR" sz="3200" i="1" dirty="0" smtClean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cs-CZ" sz="32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2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3200" i="1" dirty="0">
                <a:solidFill>
                  <a:schemeClr val="tx2"/>
                </a:solidFill>
                <a:latin typeface="Book Antiqua" pitchFamily="18" charset="0"/>
              </a:rPr>
              <a:t>x - </a:t>
            </a:r>
            <a:r>
              <a:rPr lang="el-GR" sz="3200" i="1" dirty="0" smtClean="0">
                <a:solidFill>
                  <a:schemeClr val="tx2"/>
                </a:solidFill>
                <a:latin typeface="Book Antiqua" pitchFamily="18" charset="0"/>
              </a:rPr>
              <a:t>β</a:t>
            </a:r>
            <a:r>
              <a:rPr lang="cs-CZ" sz="3200" i="1" dirty="0" smtClean="0">
                <a:latin typeface="Book Antiqua" pitchFamily="18" charset="0"/>
              </a:rPr>
              <a:t>x</a:t>
            </a:r>
            <a:r>
              <a:rPr lang="cs-CZ" sz="3200" i="1" baseline="-25000" dirty="0" smtClean="0">
                <a:latin typeface="Book Antiqua" pitchFamily="18" charset="0"/>
              </a:rPr>
              <a:t>0</a:t>
            </a:r>
            <a:r>
              <a:rPr lang="cs-CZ" sz="3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en-GB" sz="3200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GB" sz="3200" dirty="0" smtClean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l-GR" sz="3200" i="1" dirty="0" smtClean="0">
                <a:solidFill>
                  <a:srgbClr val="C00000"/>
                </a:solidFill>
                <a:latin typeface="Book Antiqua" pitchFamily="18" charset="0"/>
              </a:rPr>
              <a:t>β</a:t>
            </a:r>
            <a:r>
              <a:rPr lang="cs-CZ" sz="3200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cs-CZ" sz="3200" i="1" dirty="0" smtClean="0">
                <a:solidFill>
                  <a:schemeClr val="tx2"/>
                </a:solidFill>
                <a:latin typeface="Book Antiqua" pitchFamily="18" charset="0"/>
              </a:rPr>
              <a:t>= V / c</a:t>
            </a:r>
            <a:r>
              <a:rPr lang="en-GB" sz="3200" dirty="0">
                <a:solidFill>
                  <a:schemeClr val="tx2"/>
                </a:solidFill>
                <a:latin typeface="Book Antiqua" pitchFamily="18" charset="0"/>
              </a:rPr>
              <a:t/>
            </a:r>
            <a:br>
              <a:rPr lang="en-GB" sz="32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cs-CZ" sz="3200" i="1" dirty="0">
                <a:latin typeface="Book Antiqua" pitchFamily="18" charset="0"/>
              </a:rPr>
              <a:t>x</a:t>
            </a:r>
            <a:r>
              <a:rPr lang="cs-CZ" sz="3200" i="1" baseline="-25000" dirty="0">
                <a:latin typeface="Book Antiqua" pitchFamily="18" charset="0"/>
              </a:rPr>
              <a:t>0</a:t>
            </a:r>
            <a:r>
              <a:rPr lang="en-GB" sz="3200" i="1" dirty="0">
                <a:latin typeface="Book Antiqua" pitchFamily="18" charset="0"/>
              </a:rPr>
              <a:t>’ </a:t>
            </a:r>
            <a:r>
              <a:rPr lang="cs-CZ" sz="3200" i="1" dirty="0" smtClean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el-GR" sz="3200" i="1" dirty="0" smtClean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cs-CZ" sz="32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2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32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cs-CZ" sz="3200" i="1" baseline="-25000" dirty="0">
                <a:latin typeface="Book Antiqua" pitchFamily="18" charset="0"/>
              </a:rPr>
              <a:t>0</a:t>
            </a:r>
            <a:r>
              <a:rPr lang="en-GB" sz="32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3200" i="1" dirty="0">
                <a:solidFill>
                  <a:schemeClr val="tx2"/>
                </a:solidFill>
                <a:latin typeface="Book Antiqua" pitchFamily="18" charset="0"/>
              </a:rPr>
              <a:t>- </a:t>
            </a:r>
            <a:r>
              <a:rPr lang="el-GR" sz="3200" i="1" dirty="0">
                <a:solidFill>
                  <a:schemeClr val="tx2"/>
                </a:solidFill>
                <a:latin typeface="Book Antiqua" pitchFamily="18" charset="0"/>
              </a:rPr>
              <a:t>β</a:t>
            </a:r>
            <a:r>
              <a:rPr lang="cs-CZ" sz="3200" i="1" dirty="0" smtClean="0">
                <a:latin typeface="Book Antiqua" pitchFamily="18" charset="0"/>
              </a:rPr>
              <a:t>x</a:t>
            </a:r>
            <a:r>
              <a:rPr lang="cs-CZ" sz="3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en-US" sz="3200" dirty="0" smtClean="0">
                <a:solidFill>
                  <a:schemeClr val="tx2"/>
                </a:solidFill>
                <a:latin typeface="Book Antiqua" pitchFamily="18" charset="0"/>
              </a:rPr>
              <a:t>		</a:t>
            </a:r>
            <a:r>
              <a:rPr lang="el-GR" sz="3200" i="1" dirty="0">
                <a:solidFill>
                  <a:srgbClr val="C00000"/>
                </a:solidFill>
                <a:latin typeface="Book Antiqua" pitchFamily="18" charset="0"/>
              </a:rPr>
              <a:t>γ</a:t>
            </a:r>
            <a:r>
              <a:rPr lang="en-GB" sz="32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n-GB" sz="32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cs-CZ" sz="3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3200" dirty="0" smtClean="0">
                <a:solidFill>
                  <a:schemeClr val="tx2"/>
                </a:solidFill>
                <a:latin typeface="Book Antiqua" pitchFamily="18" charset="0"/>
              </a:rPr>
              <a:t>/</a:t>
            </a:r>
            <a:r>
              <a:rPr lang="cs-CZ" sz="3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3200" dirty="0" smtClean="0">
                <a:solidFill>
                  <a:schemeClr val="tx2"/>
                </a:solidFill>
                <a:latin typeface="Book Antiqua" pitchFamily="18" charset="0"/>
              </a:rPr>
              <a:t>√</a:t>
            </a:r>
            <a:r>
              <a:rPr lang="en-GB" sz="3200" dirty="0">
                <a:solidFill>
                  <a:schemeClr val="tx2"/>
                </a:solidFill>
                <a:latin typeface="Book Antiqua" pitchFamily="18" charset="0"/>
              </a:rPr>
              <a:t>(1 – </a:t>
            </a:r>
            <a:r>
              <a:rPr lang="el-GR" sz="3200" i="1" dirty="0">
                <a:solidFill>
                  <a:schemeClr val="tx2"/>
                </a:solidFill>
                <a:latin typeface="Book Antiqua" pitchFamily="18" charset="0"/>
              </a:rPr>
              <a:t>β</a:t>
            </a:r>
            <a:r>
              <a:rPr lang="en-GB" sz="3200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3200" dirty="0">
                <a:solidFill>
                  <a:schemeClr val="tx2"/>
                </a:solidFill>
                <a:latin typeface="Book Antiqua" pitchFamily="18" charset="0"/>
              </a:rPr>
              <a:t>) </a:t>
            </a:r>
            <a:endParaRPr lang="cs-CZ" sz="32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3994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5CE7EDD4-A213-416F-A25C-25DDEA772476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20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2515" y="3027363"/>
            <a:ext cx="2890838" cy="10001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6875" y="4400550"/>
            <a:ext cx="46038" cy="44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TextBox 1"/>
          <p:cNvSpPr txBox="1"/>
          <p:nvPr/>
        </p:nvSpPr>
        <p:spPr>
          <a:xfrm>
            <a:off x="892176" y="4087813"/>
            <a:ext cx="1221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y</a:t>
            </a:r>
            <a:r>
              <a:rPr lang="en-GB" sz="3000" i="1" dirty="0" smtClean="0">
                <a:solidFill>
                  <a:schemeClr val="tx2"/>
                </a:solidFill>
                <a:latin typeface="Book Antiqua" pitchFamily="18" charset="0"/>
              </a:rPr>
              <a:t>’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y</a:t>
            </a:r>
            <a:endParaRPr lang="cs-CZ" sz="3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cs-CZ" sz="3000" i="1" dirty="0" smtClean="0">
                <a:latin typeface="Book Antiqua" pitchFamily="18" charset="0"/>
              </a:rPr>
              <a:t>z</a:t>
            </a:r>
            <a:r>
              <a:rPr lang="en-GB" sz="3000" i="1" dirty="0" smtClean="0">
                <a:latin typeface="Book Antiqua" pitchFamily="18" charset="0"/>
              </a:rPr>
              <a:t>’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z</a:t>
            </a:r>
            <a:endParaRPr lang="cs-CZ" sz="3000" dirty="0"/>
          </a:p>
        </p:txBody>
      </p:sp>
      <p:sp>
        <p:nvSpPr>
          <p:cNvPr id="1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86573"/>
            <a:ext cx="9529763" cy="1283901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32B503"/>
                </a:solidFill>
                <a:latin typeface="Book Antiqua" pitchFamily="18" charset="0"/>
              </a:rPr>
              <a:t>Klasická fyzika: Galileo</a:t>
            </a:r>
            <a:r>
              <a:rPr lang="cs-CZ" sz="3000" dirty="0" smtClean="0">
                <a:solidFill>
                  <a:srgbClr val="32B503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latin typeface="Book Antiqua" pitchFamily="18" charset="0"/>
              </a:rPr>
              <a:t>	(</a:t>
            </a:r>
            <a:r>
              <a:rPr lang="cs-CZ" sz="3000" i="1" dirty="0" smtClean="0">
                <a:latin typeface="Book Antiqua" pitchFamily="18" charset="0"/>
              </a:rPr>
              <a:t>c</a:t>
            </a:r>
            <a:r>
              <a:rPr lang="cs-CZ" sz="3000" dirty="0" smtClean="0">
                <a:latin typeface="Book Antiqua" pitchFamily="18" charset="0"/>
              </a:rPr>
              <a:t> → </a:t>
            </a:r>
            <a:r>
              <a:rPr lang="cs-CZ" sz="3000" dirty="0" smtClean="0">
                <a:latin typeface="Book Antiqua" pitchFamily="18" charset="0"/>
                <a:sym typeface="Symbol"/>
              </a:rPr>
              <a:t>)</a:t>
            </a:r>
            <a:r>
              <a:rPr lang="cs-CZ" sz="3000" dirty="0" smtClean="0">
                <a:latin typeface="Book Antiqua" pitchFamily="18" charset="0"/>
              </a:rPr>
              <a:t/>
            </a:r>
            <a:br>
              <a:rPr lang="cs-CZ" sz="3000" dirty="0" smtClean="0">
                <a:latin typeface="Book Antiqua" pitchFamily="18" charset="0"/>
              </a:rPr>
            </a:b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x - </a:t>
            </a:r>
            <a:r>
              <a:rPr lang="el-GR" sz="3000" i="1" dirty="0">
                <a:latin typeface="Book Antiqua" pitchFamily="18" charset="0"/>
              </a:rPr>
              <a:t>β</a:t>
            </a:r>
            <a:r>
              <a:rPr lang="cs-CZ" sz="3000" i="1" dirty="0">
                <a:latin typeface="Book Antiqua" pitchFamily="18" charset="0"/>
              </a:rPr>
              <a:t>x</a:t>
            </a:r>
            <a:r>
              <a:rPr lang="cs-CZ" sz="3000" i="1" baseline="-25000" dirty="0">
                <a:latin typeface="Book Antiqua" pitchFamily="18" charset="0"/>
              </a:rPr>
              <a:t>0 </a:t>
            </a:r>
            <a:r>
              <a:rPr lang="cs-CZ" sz="3000" i="1" dirty="0" smtClean="0">
                <a:latin typeface="Book Antiqua" pitchFamily="18" charset="0"/>
              </a:rPr>
              <a:t>	</a:t>
            </a:r>
            <a:r>
              <a:rPr lang="en-US" sz="3000" i="1" dirty="0" smtClean="0">
                <a:latin typeface="Book Antiqua" pitchFamily="18" charset="0"/>
              </a:rPr>
              <a:t>		</a:t>
            </a:r>
            <a:r>
              <a:rPr lang="cs-CZ" sz="3000" i="1" dirty="0" smtClean="0">
                <a:solidFill>
                  <a:srgbClr val="32B503"/>
                </a:solidFill>
                <a:latin typeface="Book Antiqua" pitchFamily="18" charset="0"/>
              </a:rPr>
              <a:t>x‘ = x - </a:t>
            </a:r>
            <a:r>
              <a:rPr lang="cs-CZ" sz="3000" i="1" dirty="0" err="1" smtClean="0">
                <a:solidFill>
                  <a:srgbClr val="32B503"/>
                </a:solidFill>
                <a:latin typeface="Book Antiqua" pitchFamily="18" charset="0"/>
              </a:rPr>
              <a:t>Vt</a:t>
            </a:r>
            <a:r>
              <a:rPr lang="en-US" sz="3000" i="1" dirty="0" smtClean="0">
                <a:solidFill>
                  <a:srgbClr val="32B503"/>
                </a:solidFill>
                <a:latin typeface="Book Antiqua" pitchFamily="18" charset="0"/>
              </a:rPr>
              <a:t>;</a:t>
            </a:r>
            <a:r>
              <a:rPr lang="el-GR" sz="3000" i="1" dirty="0" smtClean="0">
                <a:solidFill>
                  <a:srgbClr val="32B503"/>
                </a:solidFill>
                <a:latin typeface="Book Antiqua" pitchFamily="18" charset="0"/>
              </a:rPr>
              <a:t> </a:t>
            </a:r>
            <a:r>
              <a:rPr lang="en-US" sz="3000" i="1" dirty="0" smtClean="0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l-GR" sz="3000" i="1" dirty="0" smtClean="0">
                <a:solidFill>
                  <a:srgbClr val="C00000"/>
                </a:solidFill>
                <a:latin typeface="Book Antiqua" pitchFamily="18" charset="0"/>
              </a:rPr>
              <a:t>β</a:t>
            </a:r>
            <a:r>
              <a:rPr lang="cs-CZ" sz="3000" i="1" dirty="0" smtClean="0">
                <a:latin typeface="Book Antiqua" pitchFamily="18" charset="0"/>
              </a:rPr>
              <a:t> = V/c</a:t>
            </a:r>
            <a:r>
              <a:rPr lang="en-US" sz="3000" i="1" dirty="0" smtClean="0">
                <a:latin typeface="Book Antiqua" pitchFamily="18" charset="0"/>
              </a:rPr>
              <a:t>; </a:t>
            </a:r>
            <a:r>
              <a:rPr lang="cs-CZ" sz="3000" i="1" dirty="0" smtClean="0">
                <a:solidFill>
                  <a:srgbClr val="C00000"/>
                </a:solidFill>
                <a:latin typeface="Book Antiqua" pitchFamily="18" charset="0"/>
              </a:rPr>
              <a:t>x</a:t>
            </a:r>
            <a:r>
              <a:rPr lang="cs-CZ" sz="3000" i="1" baseline="-25000" dirty="0" smtClean="0">
                <a:solidFill>
                  <a:srgbClr val="C00000"/>
                </a:solidFill>
                <a:latin typeface="Book Antiqua" pitchFamily="18" charset="0"/>
              </a:rPr>
              <a:t>0</a:t>
            </a:r>
            <a:r>
              <a:rPr lang="cs-CZ" sz="3000" i="1" dirty="0" smtClean="0">
                <a:latin typeface="Book Antiqua" pitchFamily="18" charset="0"/>
              </a:rPr>
              <a:t> = </a:t>
            </a:r>
            <a:r>
              <a:rPr lang="cs-CZ" sz="3000" i="1" dirty="0" err="1" smtClean="0">
                <a:latin typeface="Book Antiqua" pitchFamily="18" charset="0"/>
              </a:rPr>
              <a:t>ct</a:t>
            </a:r>
            <a:r>
              <a:rPr lang="cs-CZ" sz="3000" i="1" dirty="0" smtClean="0">
                <a:latin typeface="Book Antiqua" pitchFamily="18" charset="0"/>
              </a:rPr>
              <a:t/>
            </a:r>
            <a:br>
              <a:rPr lang="cs-CZ" sz="3000" i="1" dirty="0" smtClean="0">
                <a:latin typeface="Book Antiqua" pitchFamily="18" charset="0"/>
              </a:rPr>
            </a:b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z="3000" i="1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sz="3000" i="1" dirty="0">
                <a:solidFill>
                  <a:schemeClr val="tx1"/>
                </a:solidFill>
                <a:latin typeface="Book Antiqua" pitchFamily="18" charset="0"/>
              </a:rPr>
              <a:t>’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= x</a:t>
            </a:r>
            <a:r>
              <a:rPr lang="cs-CZ" sz="3000" i="1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	</a:t>
            </a:r>
            <a:r>
              <a:rPr lang="en-US" sz="3000" i="1" dirty="0" smtClean="0">
                <a:solidFill>
                  <a:schemeClr val="tx1"/>
                </a:solidFill>
                <a:latin typeface="Book Antiqua" pitchFamily="18" charset="0"/>
              </a:rPr>
              <a:t>		</a:t>
            </a:r>
            <a:r>
              <a:rPr lang="en-GB" sz="3000" i="1" dirty="0" smtClean="0">
                <a:solidFill>
                  <a:srgbClr val="32B503"/>
                </a:solidFill>
                <a:latin typeface="Book Antiqua" pitchFamily="18" charset="0"/>
              </a:rPr>
              <a:t>t’ = t</a:t>
            </a:r>
            <a:endParaRPr lang="cs-CZ" sz="3000" b="1" i="1" dirty="0" smtClean="0">
              <a:solidFill>
                <a:srgbClr val="32B503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1986" name="Text Box 6"/>
          <p:cNvSpPr txBox="1">
            <a:spLocks noChangeArrowheads="1"/>
          </p:cNvSpPr>
          <p:nvPr/>
        </p:nvSpPr>
        <p:spPr bwMode="auto">
          <a:xfrm>
            <a:off x="557213" y="404813"/>
            <a:ext cx="4283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Jedinečný Lorentz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179388" y="1550988"/>
            <a:ext cx="87137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600" b="1" i="1">
                <a:solidFill>
                  <a:srgbClr val="CC0000"/>
                </a:solidFill>
                <a:latin typeface="Book Antiqua" pitchFamily="18" charset="0"/>
              </a:rPr>
              <a:t>Lze dokázat, že to jinou trafo nejde</a:t>
            </a:r>
            <a:r>
              <a:rPr lang="cs-CZ" sz="3600">
                <a:solidFill>
                  <a:srgbClr val="CC0000"/>
                </a:solidFill>
                <a:latin typeface="Book Antiqua" pitchFamily="18" charset="0"/>
              </a:rPr>
              <a:t>:</a:t>
            </a:r>
            <a:endParaRPr lang="cs-CZ" sz="3600" i="1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4305300"/>
            <a:ext cx="9110663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 dirty="0">
                <a:latin typeface="Book Antiqua" pitchFamily="18" charset="0"/>
              </a:rPr>
              <a:t>				</a:t>
            </a:r>
            <a:r>
              <a:rPr lang="en-GB" sz="3000" dirty="0">
                <a:latin typeface="Book Antiqua" pitchFamily="18" charset="0"/>
              </a:rPr>
              <a:t>		</a:t>
            </a:r>
            <a:r>
              <a:rPr lang="en-GB" sz="3000" dirty="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hlink"/>
                </a:solidFill>
                <a:latin typeface="Book Antiqua" pitchFamily="18" charset="0"/>
              </a:rPr>
              <a:t>   </a:t>
            </a:r>
            <a:r>
              <a:rPr lang="en-GB" sz="3000" i="1" dirty="0" smtClean="0">
                <a:latin typeface="Book Antiqua" pitchFamily="18" charset="0"/>
              </a:rPr>
              <a:t>x</a:t>
            </a:r>
            <a:r>
              <a:rPr lang="en-GB" sz="3000" i="1" dirty="0">
                <a:latin typeface="Book Antiqua" pitchFamily="18" charset="0"/>
              </a:rPr>
              <a:t>’</a:t>
            </a:r>
            <a:r>
              <a:rPr lang="cs-CZ" sz="3000" i="1" dirty="0">
                <a:latin typeface="Book Antiqua" pitchFamily="18" charset="0"/>
              </a:rPr>
              <a:t>  = </a:t>
            </a:r>
            <a:r>
              <a:rPr lang="el-GR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 dirty="0">
                <a:latin typeface="Book Antiqua" pitchFamily="18" charset="0"/>
              </a:rPr>
              <a:t> </a:t>
            </a:r>
            <a:r>
              <a:rPr lang="cs-CZ" sz="3000" dirty="0">
                <a:latin typeface="Book Antiqua" pitchFamily="18" charset="0"/>
              </a:rPr>
              <a:t>(</a:t>
            </a:r>
            <a:r>
              <a:rPr lang="en-GB" sz="3000" i="1" dirty="0">
                <a:latin typeface="Book Antiqua" pitchFamily="18" charset="0"/>
              </a:rPr>
              <a:t>x </a:t>
            </a:r>
            <a:r>
              <a:rPr lang="cs-CZ" sz="3000" i="1" dirty="0">
                <a:latin typeface="Book Antiqua" pitchFamily="18" charset="0"/>
              </a:rPr>
              <a:t>  </a:t>
            </a:r>
            <a:r>
              <a:rPr lang="en-GB" sz="3000" i="1" dirty="0">
                <a:latin typeface="Book Antiqua" pitchFamily="18" charset="0"/>
              </a:rPr>
              <a:t>–</a:t>
            </a:r>
            <a:r>
              <a:rPr lang="cs-CZ" sz="3000" i="1" dirty="0">
                <a:latin typeface="Book Antiqua" pitchFamily="18" charset="0"/>
              </a:rPr>
              <a:t> </a:t>
            </a:r>
            <a:r>
              <a:rPr lang="en-GB" sz="3000" i="1" dirty="0">
                <a:latin typeface="Book Antiqua" pitchFamily="18" charset="0"/>
              </a:rPr>
              <a:t> </a:t>
            </a:r>
            <a:r>
              <a:rPr lang="cs-CZ" sz="3000" i="1" dirty="0">
                <a:solidFill>
                  <a:srgbClr val="CC0000"/>
                </a:solidFill>
                <a:latin typeface="Book Antiqua" pitchFamily="18" charset="0"/>
              </a:rPr>
              <a:t>B</a:t>
            </a:r>
            <a:r>
              <a:rPr lang="en-GB" sz="3000" i="1" dirty="0">
                <a:latin typeface="Book Antiqua" pitchFamily="18" charset="0"/>
              </a:rPr>
              <a:t> </a:t>
            </a:r>
            <a:r>
              <a:rPr lang="cs-CZ" sz="3000" i="1" dirty="0">
                <a:latin typeface="Book Antiqua" pitchFamily="18" charset="0"/>
              </a:rPr>
              <a:t>x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cs-CZ" sz="3000" dirty="0" smtClean="0">
                <a:latin typeface="Book Antiqua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latin typeface="Book Antiqua" pitchFamily="18" charset="0"/>
              </a:rPr>
              <a:t>	</a:t>
            </a:r>
            <a:r>
              <a:rPr lang="cs-CZ" sz="3000" dirty="0" smtClean="0">
                <a:latin typeface="Book Antiqua" pitchFamily="18" charset="0"/>
              </a:rPr>
              <a:t>					   </a:t>
            </a:r>
            <a:r>
              <a:rPr lang="cs-CZ" sz="3000" i="1" dirty="0" smtClean="0">
                <a:latin typeface="Book Antiqua" pitchFamily="18" charset="0"/>
              </a:rPr>
              <a:t>x</a:t>
            </a:r>
            <a:r>
              <a:rPr lang="cs-CZ" sz="3000" baseline="-25000" dirty="0" smtClean="0">
                <a:latin typeface="Book Antiqua" pitchFamily="18" charset="0"/>
              </a:rPr>
              <a:t>0</a:t>
            </a:r>
            <a:r>
              <a:rPr lang="en-GB" sz="3000" i="1" dirty="0">
                <a:latin typeface="Book Antiqua" pitchFamily="18" charset="0"/>
              </a:rPr>
              <a:t>’</a:t>
            </a:r>
            <a:r>
              <a:rPr lang="cs-CZ" sz="3000" i="1" dirty="0">
                <a:latin typeface="Book Antiqua" pitchFamily="18" charset="0"/>
              </a:rPr>
              <a:t> = </a:t>
            </a:r>
            <a:r>
              <a:rPr lang="el-GR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 dirty="0">
                <a:latin typeface="Book Antiqua" pitchFamily="18" charset="0"/>
              </a:rPr>
              <a:t> </a:t>
            </a:r>
            <a:r>
              <a:rPr lang="cs-CZ" sz="3000" dirty="0">
                <a:latin typeface="Book Antiqua" pitchFamily="18" charset="0"/>
              </a:rPr>
              <a:t>(</a:t>
            </a:r>
            <a:r>
              <a:rPr lang="cs-CZ" sz="3000" dirty="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sz="3000" dirty="0">
                <a:latin typeface="Book Antiqua" pitchFamily="18" charset="0"/>
              </a:rPr>
              <a:t> </a:t>
            </a:r>
            <a:r>
              <a:rPr lang="cs-CZ" sz="3000" i="1" dirty="0">
                <a:latin typeface="Book Antiqua" pitchFamily="18" charset="0"/>
              </a:rPr>
              <a:t>x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en-GB" sz="3000" i="1" dirty="0">
                <a:latin typeface="Book Antiqua" pitchFamily="18" charset="0"/>
              </a:rPr>
              <a:t> –</a:t>
            </a:r>
            <a:r>
              <a:rPr lang="cs-CZ" sz="3000" i="1" dirty="0">
                <a:latin typeface="Book Antiqua" pitchFamily="18" charset="0"/>
              </a:rPr>
              <a:t>  </a:t>
            </a:r>
            <a:r>
              <a:rPr lang="cs-CZ" sz="3000" i="1" dirty="0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sz="3000" i="1" dirty="0">
                <a:latin typeface="Book Antiqua" pitchFamily="18" charset="0"/>
              </a:rPr>
              <a:t> </a:t>
            </a:r>
            <a:r>
              <a:rPr lang="en-GB" sz="3000" i="1" dirty="0">
                <a:latin typeface="Book Antiqua" pitchFamily="18" charset="0"/>
              </a:rPr>
              <a:t>x</a:t>
            </a:r>
            <a:r>
              <a:rPr lang="cs-CZ" sz="3000" dirty="0">
                <a:latin typeface="Book Antiqua" pitchFamily="18" charset="0"/>
              </a:rPr>
              <a:t>)</a:t>
            </a:r>
            <a:br>
              <a:rPr lang="cs-CZ" sz="3000" dirty="0">
                <a:latin typeface="Book Antiqua" pitchFamily="18" charset="0"/>
              </a:rPr>
            </a:br>
            <a:endParaRPr lang="en-GB" sz="3000" dirty="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latin typeface="Book Antiqua" pitchFamily="18" charset="0"/>
              </a:rPr>
              <a:t>2) Najdeme potřebné 4 parametry </a:t>
            </a:r>
            <a:r>
              <a:rPr lang="el-GR" sz="3000" i="1" dirty="0">
                <a:solidFill>
                  <a:schemeClr val="hlink"/>
                </a:solidFill>
                <a:latin typeface="Book Antiqua" pitchFamily="18" charset="0"/>
              </a:rPr>
              <a:t>γ</a:t>
            </a:r>
            <a:r>
              <a:rPr lang="cs-CZ" sz="3000" i="1" dirty="0">
                <a:solidFill>
                  <a:schemeClr val="hlink"/>
                </a:solidFill>
                <a:latin typeface="Book Antiqua" pitchFamily="18" charset="0"/>
              </a:rPr>
              <a:t>, B, C, D</a:t>
            </a:r>
            <a:r>
              <a:rPr lang="cs-CZ" sz="3000" i="1" dirty="0">
                <a:latin typeface="Book Antiqua" pitchFamily="18" charset="0"/>
              </a:rPr>
              <a:t> </a:t>
            </a:r>
            <a:br>
              <a:rPr lang="cs-CZ" sz="3000" i="1" dirty="0">
                <a:latin typeface="Book Antiqua" pitchFamily="18" charset="0"/>
              </a:rPr>
            </a:br>
            <a:r>
              <a:rPr lang="cs-CZ" sz="3000" dirty="0">
                <a:latin typeface="Book Antiqua" pitchFamily="18" charset="0"/>
              </a:rPr>
              <a:t>ze 4 „přirozených“ podmínek </a:t>
            </a:r>
            <a:r>
              <a:rPr lang="cs-CZ" sz="3000" dirty="0">
                <a:solidFill>
                  <a:srgbClr val="CC0000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0" y="2349500"/>
            <a:ext cx="91440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1) Aby každý</a:t>
            </a:r>
            <a:r>
              <a:rPr lang="en-US" sz="3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rovnoměrný přímočarý pohyb  přešel opět v rovnoměrný přímočarý pohyb, musí být transformace lineární.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	Označení:  </a:t>
            </a:r>
            <a:r>
              <a:rPr lang="el-GR" sz="3000" b="1" i="1" dirty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= V/c ;   x</a:t>
            </a:r>
            <a:r>
              <a:rPr lang="cs-CZ" sz="3000" b="1" baseline="-25000" dirty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;   x</a:t>
            </a:r>
            <a:r>
              <a:rPr lang="cs-CZ" sz="3000" b="1" baseline="-25000" dirty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en-US" sz="3000" b="1" dirty="0">
                <a:solidFill>
                  <a:schemeClr val="hlink"/>
                </a:solidFill>
                <a:latin typeface="Book Antiqua" pitchFamily="18" charset="0"/>
              </a:rPr>
              <a:t>’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en-US" sz="3000" b="1" dirty="0">
                <a:solidFill>
                  <a:schemeClr val="hlink"/>
                </a:solidFill>
                <a:latin typeface="Book Antiqua" pitchFamily="18" charset="0"/>
              </a:rPr>
              <a:t>’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.</a:t>
            </a:r>
            <a:endParaRPr lang="cs-CZ" sz="3000" i="1" dirty="0">
              <a:latin typeface="Book Antiqua" pitchFamily="18" charset="0"/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4892675" y="4324350"/>
            <a:ext cx="3336925" cy="9906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3F42293E-E26A-4FC1-B0DD-DC5111156F11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21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557213" y="404813"/>
            <a:ext cx="4786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Podmínky pro trafo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0825" y="4365625"/>
            <a:ext cx="87137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latin typeface="Book Antiqua" pitchFamily="18" charset="0"/>
              </a:rPr>
              <a:t>				</a:t>
            </a:r>
            <a:r>
              <a:rPr lang="en-GB" sz="3000">
                <a:latin typeface="Book Antiqua" pitchFamily="18" charset="0"/>
              </a:rPr>
              <a:t>		</a:t>
            </a:r>
            <a:r>
              <a:rPr lang="en-GB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 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 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en-GB" sz="3000" i="1">
                <a:latin typeface="Book Antiqua" pitchFamily="18" charset="0"/>
              </a:rPr>
              <a:t>–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B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					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 –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>
                <a:latin typeface="Book Antiqua" pitchFamily="18" charset="0"/>
              </a:rPr>
              <a:t>)</a:t>
            </a:r>
            <a:endParaRPr lang="en-GB" sz="3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85725" y="1397000"/>
            <a:ext cx="8628063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SzPct val="70000"/>
              <a:buFont typeface="Franklin Gothic Medium" pitchFamily="34" charset="0"/>
              <a:buAutoNum type="arabicParenR"/>
            </a:pPr>
            <a:r>
              <a:rPr lang="cs-CZ" sz="3000" i="1" dirty="0">
                <a:latin typeface="Book Antiqua" pitchFamily="18" charset="0"/>
              </a:rPr>
              <a:t>S</a:t>
            </a:r>
            <a:r>
              <a:rPr lang="en-GB" sz="3000" i="1" dirty="0">
                <a:latin typeface="Book Antiqua" pitchFamily="18" charset="0"/>
              </a:rPr>
              <a:t>’</a:t>
            </a:r>
            <a:r>
              <a:rPr lang="cs-CZ" sz="3000" dirty="0">
                <a:latin typeface="Book Antiqua" pitchFamily="18" charset="0"/>
              </a:rPr>
              <a:t> má vůči </a:t>
            </a:r>
            <a:r>
              <a:rPr lang="cs-CZ" sz="3000" i="1" dirty="0">
                <a:latin typeface="Book Antiqua" pitchFamily="18" charset="0"/>
              </a:rPr>
              <a:t>S </a:t>
            </a:r>
            <a:r>
              <a:rPr lang="cs-CZ" sz="3000" dirty="0">
                <a:latin typeface="Book Antiqua" pitchFamily="18" charset="0"/>
              </a:rPr>
              <a:t>rychlost </a:t>
            </a:r>
            <a:r>
              <a:rPr lang="cs-CZ" sz="3000" i="1" dirty="0">
                <a:latin typeface="Book Antiqua" pitchFamily="18" charset="0"/>
              </a:rPr>
              <a:t>V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SzPct val="70000"/>
              <a:buFont typeface="Franklin Gothic Medium" pitchFamily="34" charset="0"/>
              <a:buAutoNum type="arabicParenR"/>
            </a:pPr>
            <a:r>
              <a:rPr lang="cs-CZ" sz="3000" i="1" dirty="0">
                <a:latin typeface="Book Antiqua" pitchFamily="18" charset="0"/>
              </a:rPr>
              <a:t>S</a:t>
            </a:r>
            <a:r>
              <a:rPr lang="cs-CZ" sz="3000" dirty="0">
                <a:latin typeface="Book Antiqua" pitchFamily="18" charset="0"/>
              </a:rPr>
              <a:t> má vůči </a:t>
            </a:r>
            <a:r>
              <a:rPr lang="cs-CZ" sz="3000" i="1" dirty="0">
                <a:latin typeface="Book Antiqua" pitchFamily="18" charset="0"/>
              </a:rPr>
              <a:t>S</a:t>
            </a:r>
            <a:r>
              <a:rPr lang="en-GB" sz="3000" i="1" dirty="0">
                <a:latin typeface="Book Antiqua" pitchFamily="18" charset="0"/>
              </a:rPr>
              <a:t>’</a:t>
            </a:r>
            <a:r>
              <a:rPr lang="cs-CZ" sz="3000" i="1" dirty="0">
                <a:latin typeface="Book Antiqua" pitchFamily="18" charset="0"/>
              </a:rPr>
              <a:t> </a:t>
            </a:r>
            <a:r>
              <a:rPr lang="cs-CZ" sz="3000" dirty="0">
                <a:latin typeface="Book Antiqua" pitchFamily="18" charset="0"/>
              </a:rPr>
              <a:t>rychlost –</a:t>
            </a:r>
            <a:r>
              <a:rPr lang="cs-CZ" sz="3000" i="1" dirty="0">
                <a:latin typeface="Book Antiqua" pitchFamily="18" charset="0"/>
              </a:rPr>
              <a:t>V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SzPct val="70000"/>
              <a:buFont typeface="Franklin Gothic Medium" pitchFamily="34" charset="0"/>
              <a:buAutoNum type="arabicParenR"/>
            </a:pPr>
            <a:r>
              <a:rPr lang="cs-CZ" sz="3000" dirty="0">
                <a:latin typeface="Book Antiqua" pitchFamily="18" charset="0"/>
              </a:rPr>
              <a:t>Která rychlost</a:t>
            </a:r>
            <a:r>
              <a:rPr lang="cs-CZ" sz="3000" i="1" dirty="0">
                <a:latin typeface="Book Antiqua" pitchFamily="18" charset="0"/>
              </a:rPr>
              <a:t> </a:t>
            </a:r>
            <a:r>
              <a:rPr lang="en-US" sz="3000" i="1" dirty="0">
                <a:latin typeface="Book Antiqua" pitchFamily="18" charset="0"/>
              </a:rPr>
              <a:t>w </a:t>
            </a:r>
            <a:r>
              <a:rPr lang="en-US" sz="3000" dirty="0">
                <a:latin typeface="Book Antiqua" pitchFamily="18" charset="0"/>
              </a:rPr>
              <a:t>(</a:t>
            </a:r>
            <a:r>
              <a:rPr lang="en-US" sz="3000" i="1" dirty="0">
                <a:latin typeface="Book Antiqua" pitchFamily="18" charset="0"/>
              </a:rPr>
              <a:t>= v/c</a:t>
            </a:r>
            <a:r>
              <a:rPr lang="en-US" sz="3000" baseline="-25000" dirty="0">
                <a:latin typeface="Book Antiqua" pitchFamily="18" charset="0"/>
              </a:rPr>
              <a:t>0</a:t>
            </a:r>
            <a:r>
              <a:rPr lang="en-US" sz="3000" dirty="0">
                <a:latin typeface="Book Antiqua" pitchFamily="18" charset="0"/>
              </a:rPr>
              <a:t>)</a:t>
            </a:r>
            <a:r>
              <a:rPr lang="cs-CZ" sz="3000" i="1" dirty="0">
                <a:latin typeface="Book Antiqua" pitchFamily="18" charset="0"/>
              </a:rPr>
              <a:t> </a:t>
            </a:r>
            <a:r>
              <a:rPr lang="cs-CZ" sz="3000" dirty="0">
                <a:latin typeface="Book Antiqua" pitchFamily="18" charset="0"/>
              </a:rPr>
              <a:t>se zachovává</a:t>
            </a:r>
            <a:r>
              <a:rPr lang="en-US" sz="3000" dirty="0">
                <a:latin typeface="Book Antiqua" pitchFamily="18" charset="0"/>
              </a:rPr>
              <a:t>?</a:t>
            </a:r>
          </a:p>
          <a:p>
            <a:pPr marL="1066800" lvl="1" indent="-609600">
              <a:lnSpc>
                <a:spcPct val="90000"/>
              </a:lnSpc>
              <a:spcBef>
                <a:spcPct val="20000"/>
              </a:spcBef>
              <a:buSzPct val="70000"/>
              <a:buFont typeface="Franklin Gothic Medium" pitchFamily="34" charset="0"/>
              <a:buAutoNum type="alphaLcPeriod"/>
            </a:pPr>
            <a:r>
              <a:rPr lang="en-US" sz="3000" i="1" dirty="0">
                <a:latin typeface="Book Antiqua" pitchFamily="18" charset="0"/>
              </a:rPr>
              <a:t>w</a:t>
            </a:r>
            <a:r>
              <a:rPr lang="cs-CZ" sz="3000" dirty="0">
                <a:latin typeface="Book Antiqua" pitchFamily="18" charset="0"/>
              </a:rPr>
              <a:t> </a:t>
            </a:r>
            <a:r>
              <a:rPr lang="cs-CZ" sz="3000" i="1" dirty="0">
                <a:latin typeface="Book Antiqua" pitchFamily="18" charset="0"/>
              </a:rPr>
              <a:t>= ∞ </a:t>
            </a:r>
            <a:r>
              <a:rPr lang="cs-CZ" sz="3000" dirty="0">
                <a:latin typeface="Book Antiqua" pitchFamily="18" charset="0"/>
              </a:rPr>
              <a:t>(současnost):</a:t>
            </a:r>
            <a:r>
              <a:rPr lang="cs-CZ" sz="3000" i="1" dirty="0">
                <a:latin typeface="Book Antiqua" pitchFamily="18" charset="0"/>
              </a:rPr>
              <a:t> 		</a:t>
            </a:r>
            <a:r>
              <a:rPr lang="cs-CZ" sz="3000" dirty="0" smtClean="0">
                <a:latin typeface="Book Antiqua" pitchFamily="18" charset="0"/>
              </a:rPr>
              <a:t>Galileo</a:t>
            </a:r>
            <a:endParaRPr lang="en-US" sz="3000" dirty="0">
              <a:latin typeface="Book Antiqua" pitchFamily="18" charset="0"/>
            </a:endParaRPr>
          </a:p>
          <a:p>
            <a:pPr marL="1066800" lvl="1" indent="-609600">
              <a:lnSpc>
                <a:spcPct val="90000"/>
              </a:lnSpc>
              <a:spcBef>
                <a:spcPct val="20000"/>
              </a:spcBef>
              <a:buSzPct val="70000"/>
              <a:buFont typeface="Franklin Gothic Medium" pitchFamily="34" charset="0"/>
              <a:buAutoNum type="alphaLcPeriod"/>
            </a:pPr>
            <a:r>
              <a:rPr lang="en-US" sz="3000" i="1" dirty="0">
                <a:latin typeface="Book Antiqua" pitchFamily="18" charset="0"/>
              </a:rPr>
              <a:t>w</a:t>
            </a:r>
            <a:r>
              <a:rPr lang="cs-CZ" sz="3000" i="1" dirty="0">
                <a:latin typeface="Book Antiqua" pitchFamily="18" charset="0"/>
              </a:rPr>
              <a:t> = </a:t>
            </a:r>
            <a:r>
              <a:rPr lang="cs-CZ" sz="3000" dirty="0">
                <a:latin typeface="Book Antiqua" pitchFamily="18" charset="0"/>
              </a:rPr>
              <a:t>1</a:t>
            </a:r>
            <a:r>
              <a:rPr lang="cs-CZ" sz="3000" i="1" dirty="0">
                <a:latin typeface="Book Antiqua" pitchFamily="18" charset="0"/>
              </a:rPr>
              <a:t> </a:t>
            </a:r>
            <a:r>
              <a:rPr lang="cs-CZ" sz="3000" dirty="0">
                <a:latin typeface="Book Antiqua" pitchFamily="18" charset="0"/>
              </a:rPr>
              <a:t>(rychlost světla):	</a:t>
            </a:r>
            <a:r>
              <a:rPr lang="cs-CZ" sz="3000" dirty="0" err="1" smtClean="0">
                <a:latin typeface="Book Antiqua" pitchFamily="18" charset="0"/>
              </a:rPr>
              <a:t>Lorentz</a:t>
            </a:r>
            <a:endParaRPr lang="cs-CZ" sz="3000" dirty="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SzPct val="70000"/>
              <a:buFont typeface="Franklin Gothic Medium" pitchFamily="34" charset="0"/>
              <a:buAutoNum type="arabicParenR"/>
            </a:pPr>
            <a:r>
              <a:rPr lang="cs-CZ" sz="3000" dirty="0">
                <a:latin typeface="Book Antiqua" pitchFamily="18" charset="0"/>
              </a:rPr>
              <a:t>Zpětná </a:t>
            </a:r>
            <a:r>
              <a:rPr lang="cs-CZ" sz="3000" dirty="0" err="1">
                <a:latin typeface="Book Antiqua" pitchFamily="18" charset="0"/>
              </a:rPr>
              <a:t>trafo</a:t>
            </a:r>
            <a:r>
              <a:rPr lang="cs-CZ" sz="3000" dirty="0">
                <a:latin typeface="Book Antiqua" pitchFamily="18" charset="0"/>
              </a:rPr>
              <a:t> má tvar jako přímá s </a:t>
            </a:r>
            <a:r>
              <a:rPr lang="cs-CZ" sz="3000" i="1" dirty="0">
                <a:latin typeface="Book Antiqua" pitchFamily="18" charset="0"/>
              </a:rPr>
              <a:t>V↔</a:t>
            </a:r>
            <a:r>
              <a:rPr lang="cs-CZ" sz="3000" dirty="0">
                <a:latin typeface="Book Antiqua" pitchFamily="18" charset="0"/>
              </a:rPr>
              <a:t> –</a:t>
            </a:r>
            <a:r>
              <a:rPr lang="cs-CZ" sz="3000" i="1" dirty="0">
                <a:latin typeface="Book Antiqua" pitchFamily="18" charset="0"/>
              </a:rPr>
              <a:t>V</a:t>
            </a:r>
            <a:endParaRPr lang="cs-CZ" sz="3000" dirty="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arenR"/>
            </a:pPr>
            <a:endParaRPr lang="cs-CZ" sz="3000" i="1" dirty="0">
              <a:latin typeface="Book Antiqua" pitchFamily="18" charset="0"/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4808538" y="4365625"/>
            <a:ext cx="3336925" cy="9017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98F67FD-63B9-4E89-B802-FBA8EC251BD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22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1368425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S</a:t>
            </a:r>
            <a:r>
              <a:rPr lang="en-GB" sz="3000" b="1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má vůči S rychlost </a:t>
            </a:r>
            <a:r>
              <a:rPr lang="el-GR" sz="3000" b="1" i="1" dirty="0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dirty="0" smtClean="0">
                <a:latin typeface="Book Antiqua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dirty="0" smtClean="0">
                <a:latin typeface="Book Antiqua" pitchFamily="18" charset="0"/>
              </a:rPr>
              <a:t>Počátek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0 ve všech časech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vyhovuje podmínce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 = V t = </a:t>
            </a:r>
            <a:r>
              <a:rPr lang="el-GR" sz="3000" i="1" dirty="0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0983999-CCB7-458D-AECB-362C7BC71669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23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4000" b="1" i="1">
                <a:latin typeface="Book Antiqua" pitchFamily="18" charset="0"/>
              </a:rPr>
              <a:t>Lorentzova trafo (odvození, 1.krok)</a:t>
            </a:r>
            <a:endParaRPr lang="en-US" altLang="cs-CZ" sz="40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158750" y="4102100"/>
            <a:ext cx="87010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					</a:t>
            </a:r>
            <a:r>
              <a:rPr lang="en-GB" altLang="cs-CZ" sz="3000">
                <a:latin typeface="Book Antiqua" pitchFamily="18" charset="0"/>
              </a:rPr>
              <a:t>	 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 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B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latin typeface="Book Antiqua" pitchFamily="18" charset="0"/>
              </a:rPr>
              <a:t/>
            </a:r>
            <a:br>
              <a:rPr lang="en-GB" altLang="cs-CZ" sz="3000">
                <a:latin typeface="Book Antiqua" pitchFamily="18" charset="0"/>
              </a:rPr>
            </a:br>
            <a:r>
              <a:rPr lang="cs-CZ" altLang="cs-CZ" sz="3000">
                <a:latin typeface="Book Antiqua" pitchFamily="18" charset="0"/>
              </a:rPr>
              <a:t>					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altLang="cs-CZ" sz="3000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br>
              <a:rPr lang="cs-CZ" altLang="cs-CZ" sz="3000">
                <a:latin typeface="Book Antiqua" pitchFamily="18" charset="0"/>
              </a:rPr>
            </a:br>
            <a:endParaRPr lang="cs-CZ" altLang="cs-CZ" sz="3000"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2708275"/>
            <a:ext cx="89646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2"/>
                </a:solidFill>
                <a:latin typeface="Book Antiqua" pitchFamily="18" charset="0"/>
              </a:rPr>
              <a:t>Odtud plyne </a:t>
            </a:r>
            <a:r>
              <a:rPr lang="cs-CZ" altLang="cs-CZ" sz="3000" i="1">
                <a:solidFill>
                  <a:schemeClr val="tx2"/>
                </a:solidFill>
                <a:latin typeface="Book Antiqua" pitchFamily="18" charset="0"/>
              </a:rPr>
              <a:t>B</a:t>
            </a:r>
            <a:r>
              <a:rPr lang="cs-CZ" altLang="cs-CZ" sz="300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cs-CZ" altLang="cs-CZ" sz="3000">
                <a:solidFill>
                  <a:schemeClr val="tx2"/>
                </a:solidFill>
                <a:latin typeface="Book Antiqua" pitchFamily="18" charset="0"/>
              </a:rPr>
              <a:t> (ostatní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, C, D </a:t>
            </a:r>
            <a:r>
              <a:rPr lang="cs-CZ" altLang="cs-CZ" sz="3000">
                <a:latin typeface="Book Antiqua" pitchFamily="18" charset="0"/>
              </a:rPr>
              <a:t>zatím libovolná)</a:t>
            </a:r>
            <a:r>
              <a:rPr lang="cs-CZ" altLang="cs-CZ" sz="3000" i="1">
                <a:latin typeface="Book Antiqua" pitchFamily="18" charset="0"/>
              </a:rPr>
              <a:t>.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837113" y="4086225"/>
            <a:ext cx="3276600" cy="976313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cs-CZ"/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169863" y="4102100"/>
            <a:ext cx="87010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rgbClr val="009900"/>
                </a:solidFill>
                <a:latin typeface="Book Antiqua" pitchFamily="18" charset="0"/>
              </a:rPr>
              <a:t>0</a:t>
            </a:r>
            <a:r>
              <a:rPr lang="cs-CZ" altLang="cs-CZ" sz="3000" i="1">
                <a:latin typeface="Book Antiqua" pitchFamily="18" charset="0"/>
              </a:rPr>
              <a:t> 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 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B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	 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 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l-GR" altLang="cs-CZ" sz="3000" b="1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latin typeface="Book Antiqua" pitchFamily="18" charset="0"/>
              </a:rPr>
              <a:t/>
            </a:r>
            <a:br>
              <a:rPr lang="en-GB" altLang="cs-CZ" sz="3000">
                <a:latin typeface="Book Antiqua" pitchFamily="18" charset="0"/>
              </a:rPr>
            </a:b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i="1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C x</a:t>
            </a:r>
            <a:r>
              <a:rPr lang="cs-CZ" altLang="cs-CZ" sz="3000" i="1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D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cs-CZ" altLang="cs-CZ" sz="3000" i="1">
                <a:latin typeface="Book Antiqua" pitchFamily="18" charset="0"/>
              </a:rPr>
              <a:t>	 x</a:t>
            </a:r>
            <a:r>
              <a:rPr lang="cs-CZ" altLang="cs-CZ" sz="3000" i="1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latin typeface="Book Antiqua" pitchFamily="18" charset="0"/>
              </a:rPr>
              <a:t> x</a:t>
            </a:r>
            <a:r>
              <a:rPr lang="cs-CZ" altLang="cs-CZ" sz="3000" i="1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cs-CZ" altLang="cs-CZ" sz="3000" i="1">
                <a:latin typeface="Book Antiqua" pitchFamily="18" charset="0"/>
              </a:rPr>
              <a:t/>
            </a:r>
            <a:br>
              <a:rPr lang="cs-CZ" altLang="cs-CZ" sz="3000" i="1">
                <a:latin typeface="Book Antiqua" pitchFamily="18" charset="0"/>
              </a:rPr>
            </a:br>
            <a:endParaRPr lang="cs-CZ" altLang="cs-CZ" sz="3000" i="1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Hledáme zbývající 3 parametry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, C, D.</a:t>
            </a: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69850" y="4102100"/>
            <a:ext cx="444341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	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rgbClr val="009900"/>
                </a:solidFill>
                <a:latin typeface="Book Antiqua" pitchFamily="18" charset="0"/>
              </a:rPr>
              <a:t>0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 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 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B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</a:t>
            </a:r>
            <a:endParaRPr lang="cs-CZ" altLang="cs-CZ" sz="3000" i="1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4609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19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1368425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S má vůči S</a:t>
            </a:r>
            <a:r>
              <a:rPr lang="en-GB" sz="3000" b="1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rychlost – </a:t>
            </a:r>
            <a:r>
              <a:rPr lang="el-GR" sz="3000" b="1" i="1" dirty="0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dirty="0" smtClean="0">
                <a:latin typeface="Book Antiqua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dirty="0" smtClean="0">
                <a:latin typeface="Book Antiqua" pitchFamily="18" charset="0"/>
              </a:rPr>
              <a:t>Počátek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0 ve všech časech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vyhovuje podmínce</a:t>
            </a:r>
            <a:b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x’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V t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dirty="0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sz="3000" i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863EAE88-9798-4D9B-8799-DEBA956F23CC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24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4000" b="1" i="1">
                <a:latin typeface="Book Antiqua" pitchFamily="18" charset="0"/>
              </a:rPr>
              <a:t>Lorentzova trafo (odvození, 2.krok)</a:t>
            </a:r>
            <a:endParaRPr lang="en-US" altLang="cs-CZ" sz="40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221163"/>
            <a:ext cx="8855075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	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= 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  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	 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 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latin typeface="Book Antiqua" pitchFamily="18" charset="0"/>
              </a:rPr>
              <a:t/>
            </a:r>
            <a:br>
              <a:rPr lang="en-GB" altLang="cs-CZ" sz="3000">
                <a:latin typeface="Book Antiqua" pitchFamily="18" charset="0"/>
              </a:rPr>
            </a:b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	       </a:t>
            </a:r>
            <a:r>
              <a:rPr lang="cs-CZ" altLang="cs-CZ" sz="3000">
                <a:latin typeface="Book Antiqua" pitchFamily="18" charset="0"/>
              </a:rPr>
              <a:t>)	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endParaRPr lang="cs-CZ" altLang="cs-CZ" sz="140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Hledáme zbývající 2 parametry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,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latin typeface="Book Antiqua" pitchFamily="18" charset="0"/>
              </a:rPr>
              <a:t>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2708275"/>
            <a:ext cx="89646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2"/>
                </a:solidFill>
                <a:latin typeface="Book Antiqua" pitchFamily="18" charset="0"/>
              </a:rPr>
              <a:t>Odtud plyne </a:t>
            </a:r>
            <a:r>
              <a:rPr lang="en-GB" altLang="cs-CZ" sz="3000" i="1">
                <a:solidFill>
                  <a:schemeClr val="tx2"/>
                </a:solidFill>
                <a:latin typeface="Book Antiqua" pitchFamily="18" charset="0"/>
              </a:rPr>
              <a:t>C</a:t>
            </a:r>
            <a:r>
              <a:rPr lang="cs-CZ" altLang="cs-CZ" sz="300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cs-CZ" altLang="cs-CZ" sz="3000" i="1">
                <a:latin typeface="Book Antiqua" pitchFamily="18" charset="0"/>
              </a:rPr>
              <a:t>1 </a:t>
            </a:r>
            <a:r>
              <a:rPr lang="cs-CZ" altLang="cs-CZ" sz="3000">
                <a:solidFill>
                  <a:schemeClr val="tx2"/>
                </a:solidFill>
                <a:latin typeface="Book Antiqua" pitchFamily="18" charset="0"/>
              </a:rPr>
              <a:t>(ostatní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, D </a:t>
            </a:r>
            <a:r>
              <a:rPr lang="cs-CZ" altLang="cs-CZ" sz="3000">
                <a:latin typeface="Book Antiqua" pitchFamily="18" charset="0"/>
              </a:rPr>
              <a:t>zatím libovolná)</a:t>
            </a:r>
            <a:r>
              <a:rPr lang="cs-CZ" altLang="cs-CZ" sz="3000" i="1">
                <a:latin typeface="Book Antiqua" pitchFamily="18" charset="0"/>
              </a:rPr>
              <a:t>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endParaRPr lang="cs-CZ" altLang="cs-CZ" sz="3000" i="1">
              <a:latin typeface="Book Antiqua" pitchFamily="18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4876800" y="4221163"/>
            <a:ext cx="3368675" cy="9604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cs-CZ"/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288925" y="4230688"/>
            <a:ext cx="8855075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					</a:t>
            </a:r>
            <a:r>
              <a:rPr lang="en-GB" altLang="cs-CZ" sz="3000">
                <a:latin typeface="Book Antiqua" pitchFamily="18" charset="0"/>
              </a:rPr>
              <a:t>	 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 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latin typeface="Book Antiqua" pitchFamily="18" charset="0"/>
              </a:rPr>
              <a:t/>
            </a:r>
            <a:br>
              <a:rPr lang="en-GB" altLang="cs-CZ" sz="3000">
                <a:latin typeface="Book Antiqua" pitchFamily="18" charset="0"/>
              </a:rPr>
            </a:br>
            <a:r>
              <a:rPr lang="cs-CZ" altLang="cs-CZ" sz="3000" i="1">
                <a:latin typeface="Book Antiqua" pitchFamily="18" charset="0"/>
              </a:rPr>
              <a:t>			</a:t>
            </a:r>
            <a:r>
              <a:rPr lang="cs-CZ" altLang="cs-CZ" sz="3000">
                <a:latin typeface="Book Antiqua" pitchFamily="18" charset="0"/>
              </a:rPr>
              <a:t>		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br>
              <a:rPr lang="cs-CZ" altLang="cs-CZ" sz="3000">
                <a:latin typeface="Book Antiqua" pitchFamily="18" charset="0"/>
              </a:rPr>
            </a:br>
            <a:endParaRPr lang="cs-CZ" altLang="cs-CZ" sz="3000">
              <a:latin typeface="Book Antiqua" pitchFamily="18" charset="0"/>
            </a:endParaRP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288925" y="4230688"/>
            <a:ext cx="8855075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	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= 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    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	 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 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latin typeface="Book Antiqua" pitchFamily="18" charset="0"/>
              </a:rPr>
              <a:t/>
            </a:r>
            <a:br>
              <a:rPr lang="en-GB" altLang="cs-CZ" sz="3000">
                <a:latin typeface="Book Antiqua" pitchFamily="18" charset="0"/>
              </a:rPr>
            </a:b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	       </a:t>
            </a:r>
            <a:r>
              <a:rPr lang="cs-CZ" altLang="cs-CZ" sz="3000">
                <a:latin typeface="Book Antiqua" pitchFamily="18" charset="0"/>
              </a:rPr>
              <a:t>)		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( 1</a:t>
            </a:r>
            <a:r>
              <a:rPr lang="cs-CZ" altLang="cs-CZ" sz="3000" i="1">
                <a:latin typeface="Book Antiqua" pitchFamily="18" charset="0"/>
              </a:rPr>
              <a:t> 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2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br>
              <a:rPr lang="cs-CZ" altLang="cs-CZ" sz="3000">
                <a:latin typeface="Book Antiqua" pitchFamily="18" charset="0"/>
              </a:rPr>
            </a:br>
            <a:endParaRPr lang="cs-CZ" altLang="cs-CZ" sz="3000">
              <a:latin typeface="Book Antiqua" pitchFamily="18" charset="0"/>
            </a:endParaRPr>
          </a:p>
        </p:txBody>
      </p:sp>
      <p:sp>
        <p:nvSpPr>
          <p:cNvPr id="4813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3977" grpId="0" animBg="1"/>
      <p:bldP spid="9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647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R</a:t>
            </a:r>
            <a:r>
              <a:rPr lang="cs-CZ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ychlost </a:t>
            </a:r>
            <a:r>
              <a:rPr lang="en-US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w</a:t>
            </a:r>
            <a:r>
              <a:rPr lang="cs-CZ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GB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en-GB" altLang="cs-CZ" sz="3000" b="1" smtClean="0">
                <a:solidFill>
                  <a:srgbClr val="CC0000"/>
                </a:solidFill>
                <a:latin typeface="Book Antiqua" pitchFamily="18" charset="0"/>
              </a:rPr>
              <a:t>1 </a:t>
            </a:r>
            <a:r>
              <a:rPr lang="cs-CZ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se zachovává</a:t>
            </a:r>
            <a:r>
              <a:rPr lang="en-GB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: x/x</a:t>
            </a:r>
            <a:r>
              <a:rPr lang="en-GB" altLang="cs-CZ" sz="3000" b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GB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en-GB" altLang="cs-CZ" sz="3000" b="1" smtClean="0">
                <a:solidFill>
                  <a:srgbClr val="CC0000"/>
                </a:solidFill>
                <a:latin typeface="Book Antiqua" pitchFamily="18" charset="0"/>
              </a:rPr>
              <a:t>1 → </a:t>
            </a:r>
            <a:r>
              <a:rPr lang="en-GB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x’/x</a:t>
            </a:r>
            <a:r>
              <a:rPr lang="en-GB" altLang="cs-CZ" sz="3000" b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en-GB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’ = </a:t>
            </a:r>
            <a:r>
              <a:rPr lang="en-GB" altLang="cs-CZ" sz="3000" b="1" smtClean="0">
                <a:solidFill>
                  <a:srgbClr val="CC0000"/>
                </a:solidFill>
                <a:latin typeface="Book Antiqua" pitchFamily="18" charset="0"/>
              </a:rPr>
              <a:t>1</a:t>
            </a:r>
            <a:endParaRPr lang="cs-CZ" altLang="cs-CZ" sz="30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E106FAD0-16A9-48C3-9853-0BCACFB6225E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25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4000" b="1" i="1">
                <a:latin typeface="Book Antiqua" pitchFamily="18" charset="0"/>
              </a:rPr>
              <a:t>Lorentzova trafo (odvození, </a:t>
            </a:r>
            <a:r>
              <a:rPr lang="en-GB" altLang="cs-CZ" sz="4000" b="1" i="1">
                <a:latin typeface="Book Antiqua" pitchFamily="18" charset="0"/>
              </a:rPr>
              <a:t>3</a:t>
            </a:r>
            <a:r>
              <a:rPr lang="cs-CZ" altLang="cs-CZ" sz="4000" b="1" i="1">
                <a:latin typeface="Book Antiqua" pitchFamily="18" charset="0"/>
              </a:rPr>
              <a:t>.krok)</a:t>
            </a:r>
            <a:endParaRPr lang="en-US" altLang="cs-CZ" sz="40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205288"/>
            <a:ext cx="86264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	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 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</a:t>
            </a:r>
            <a:r>
              <a:rPr lang="cs-CZ" altLang="cs-CZ" sz="3000">
                <a:latin typeface="Book Antiqua" pitchFamily="18" charset="0"/>
              </a:rPr>
              <a:t/>
            </a:r>
            <a:br>
              <a:rPr lang="cs-CZ" altLang="cs-CZ" sz="3000">
                <a:latin typeface="Book Antiqua" pitchFamily="18" charset="0"/>
              </a:rPr>
            </a:b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l-GR" altLang="cs-CZ" sz="3000" b="1" i="1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	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1916113"/>
            <a:ext cx="8964612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en-GB" altLang="cs-CZ" sz="3000" i="1">
                <a:latin typeface="Book Antiqua" pitchFamily="18" charset="0"/>
              </a:rPr>
              <a:t>	</a:t>
            </a:r>
            <a:r>
              <a:rPr lang="en-GB" altLang="cs-CZ" sz="3000" i="1" u="sng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    </a:t>
            </a:r>
            <a:r>
              <a:rPr lang="el-GR" altLang="cs-CZ" sz="3000" i="1" u="sng">
                <a:latin typeface="Book Antiqua" pitchFamily="18" charset="0"/>
              </a:rPr>
              <a:t>γ</a:t>
            </a:r>
            <a:r>
              <a:rPr lang="cs-CZ" altLang="cs-CZ" sz="3000" i="1" u="sng">
                <a:latin typeface="Book Antiqua" pitchFamily="18" charset="0"/>
              </a:rPr>
              <a:t> </a:t>
            </a:r>
            <a:r>
              <a:rPr lang="cs-CZ" altLang="cs-CZ" sz="3000" u="sng">
                <a:latin typeface="Book Antiqua" pitchFamily="18" charset="0"/>
              </a:rPr>
              <a:t>(</a:t>
            </a:r>
            <a:r>
              <a:rPr lang="en-GB" altLang="cs-CZ" sz="3000" i="1" u="sng">
                <a:latin typeface="Book Antiqua" pitchFamily="18" charset="0"/>
              </a:rPr>
              <a:t>x </a:t>
            </a:r>
            <a:r>
              <a:rPr lang="cs-CZ" altLang="cs-CZ" sz="3000" i="1" u="sng">
                <a:latin typeface="Book Antiqua" pitchFamily="18" charset="0"/>
              </a:rPr>
              <a:t>  </a:t>
            </a:r>
            <a:r>
              <a:rPr lang="en-GB" altLang="cs-CZ" sz="3000" i="1" u="sng">
                <a:latin typeface="Book Antiqua" pitchFamily="18" charset="0"/>
              </a:rPr>
              <a:t>–</a:t>
            </a:r>
            <a:r>
              <a:rPr lang="cs-CZ" altLang="cs-CZ" sz="3000" i="1" u="sng">
                <a:latin typeface="Book Antiqua" pitchFamily="18" charset="0"/>
              </a:rPr>
              <a:t> </a:t>
            </a:r>
            <a:r>
              <a:rPr lang="en-GB" altLang="cs-CZ" sz="3000" i="1" u="sng">
                <a:latin typeface="Book Antiqua" pitchFamily="18" charset="0"/>
              </a:rPr>
              <a:t> </a:t>
            </a:r>
            <a:r>
              <a:rPr lang="el-GR" altLang="cs-CZ" sz="3000" i="1" u="sng">
                <a:latin typeface="Book Antiqua" pitchFamily="18" charset="0"/>
              </a:rPr>
              <a:t>β</a:t>
            </a:r>
            <a:r>
              <a:rPr lang="en-GB" altLang="cs-CZ" sz="3000" i="1" u="sng">
                <a:latin typeface="Book Antiqua" pitchFamily="18" charset="0"/>
              </a:rPr>
              <a:t> </a:t>
            </a:r>
            <a:r>
              <a:rPr lang="cs-CZ" altLang="cs-CZ" sz="3000" i="1" u="sng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 u="sng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</a:t>
            </a:r>
            <a:r>
              <a:rPr lang="en-GB" altLang="cs-CZ" sz="3000" i="1">
                <a:latin typeface="Book Antiqua" pitchFamily="18" charset="0"/>
              </a:rPr>
              <a:t>   </a:t>
            </a:r>
            <a:r>
              <a:rPr lang="cs-CZ" altLang="cs-CZ" sz="3000" u="sng">
                <a:latin typeface="Book Antiqua" pitchFamily="18" charset="0"/>
              </a:rPr>
              <a:t>(</a:t>
            </a:r>
            <a:r>
              <a:rPr lang="en-GB" altLang="cs-CZ" sz="3000" i="1" u="sng">
                <a:latin typeface="Book Antiqua" pitchFamily="18" charset="0"/>
              </a:rPr>
              <a:t>x </a:t>
            </a:r>
            <a:r>
              <a:rPr lang="cs-CZ" altLang="cs-CZ" sz="3000" i="1" u="sng">
                <a:latin typeface="Book Antiqua" pitchFamily="18" charset="0"/>
              </a:rPr>
              <a:t>  </a:t>
            </a:r>
            <a:r>
              <a:rPr lang="en-GB" altLang="cs-CZ" sz="3000" i="1" u="sng">
                <a:latin typeface="Book Antiqua" pitchFamily="18" charset="0"/>
              </a:rPr>
              <a:t>–</a:t>
            </a:r>
            <a:r>
              <a:rPr lang="cs-CZ" altLang="cs-CZ" sz="3000" i="1" u="sng">
                <a:latin typeface="Book Antiqua" pitchFamily="18" charset="0"/>
              </a:rPr>
              <a:t> </a:t>
            </a:r>
            <a:r>
              <a:rPr lang="en-GB" altLang="cs-CZ" sz="3000" i="1" u="sng">
                <a:latin typeface="Book Antiqua" pitchFamily="18" charset="0"/>
              </a:rPr>
              <a:t> </a:t>
            </a:r>
            <a:r>
              <a:rPr lang="el-GR" altLang="cs-CZ" sz="3000" i="1" u="sng">
                <a:latin typeface="Book Antiqua" pitchFamily="18" charset="0"/>
              </a:rPr>
              <a:t>β</a:t>
            </a:r>
            <a:r>
              <a:rPr lang="en-GB" altLang="cs-CZ" sz="3000" i="1" u="sng">
                <a:latin typeface="Book Antiqua" pitchFamily="18" charset="0"/>
              </a:rPr>
              <a:t> </a:t>
            </a:r>
            <a:r>
              <a:rPr lang="cs-CZ" altLang="cs-CZ" sz="3000" i="1" u="sng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 u="sng">
                <a:latin typeface="Book Antiqua" pitchFamily="18" charset="0"/>
              </a:rPr>
              <a:t>)</a:t>
            </a:r>
            <a:r>
              <a:rPr lang="cs-CZ" altLang="cs-CZ" sz="3000">
                <a:latin typeface="Book Antiqua" pitchFamily="18" charset="0"/>
              </a:rPr>
              <a:t> </a:t>
            </a:r>
            <a:r>
              <a:rPr lang="en-GB" altLang="cs-CZ" sz="3000">
                <a:latin typeface="Book Antiqua" pitchFamily="18" charset="0"/>
              </a:rPr>
              <a:t/>
            </a:r>
            <a:br>
              <a:rPr lang="en-GB" altLang="cs-CZ" sz="3000">
                <a:latin typeface="Book Antiqua" pitchFamily="18" charset="0"/>
              </a:rPr>
            </a:b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 i="1" baseline="50000">
                <a:latin typeface="Book Antiqua" pitchFamily="18" charset="0"/>
              </a:rPr>
              <a:t>=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D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   </a:t>
            </a:r>
            <a:r>
              <a:rPr lang="cs-CZ" altLang="cs-CZ" sz="3000" i="1" baseline="50000">
                <a:latin typeface="Book Antiqua" pitchFamily="18" charset="0"/>
              </a:rPr>
              <a:t>=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D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 </a:t>
            </a:r>
            <a:endParaRPr lang="cs-CZ" altLang="cs-CZ" sz="3000">
              <a:latin typeface="Book Antiqua" pitchFamily="18" charset="0"/>
            </a:endParaRP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4662488" y="4221163"/>
            <a:ext cx="3336925" cy="898525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cs-CZ"/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4248150" y="4206875"/>
            <a:ext cx="38258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/>
            </a:r>
            <a:br>
              <a:rPr lang="cs-CZ" altLang="cs-CZ" sz="3000">
                <a:latin typeface="Book Antiqua" pitchFamily="18" charset="0"/>
              </a:rPr>
            </a:b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D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br>
              <a:rPr lang="cs-CZ" altLang="cs-CZ" sz="3000">
                <a:latin typeface="Book Antiqua" pitchFamily="18" charset="0"/>
              </a:rPr>
            </a:br>
            <a:endParaRPr lang="cs-CZ" altLang="cs-CZ" sz="3000">
              <a:latin typeface="Book Antiqua" pitchFamily="18" charset="0"/>
            </a:endParaRPr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284163" y="4216400"/>
            <a:ext cx="86264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	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 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/>
            </a:r>
            <a:br>
              <a:rPr lang="cs-CZ" altLang="cs-CZ" sz="3000">
                <a:latin typeface="Book Antiqua" pitchFamily="18" charset="0"/>
              </a:rPr>
            </a:b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l-GR" altLang="cs-CZ" sz="3000" b="1" i="1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		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cs-CZ" altLang="cs-CZ" sz="3000" i="1">
                <a:latin typeface="Book Antiqua" pitchFamily="18" charset="0"/>
              </a:rPr>
              <a:t> 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br>
              <a:rPr lang="cs-CZ" altLang="cs-CZ" sz="3000">
                <a:latin typeface="Book Antiqua" pitchFamily="18" charset="0"/>
              </a:rPr>
            </a:br>
            <a:endParaRPr lang="cs-CZ" altLang="cs-CZ" sz="300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Hledáme zbývající 1 parametr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.</a:t>
            </a: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174625" y="1916113"/>
            <a:ext cx="89646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en-GB" altLang="cs-CZ" sz="3000" i="1">
                <a:latin typeface="Book Antiqua" pitchFamily="18" charset="0"/>
              </a:rPr>
              <a:t>	</a:t>
            </a:r>
            <a:r>
              <a:rPr lang="en-GB" altLang="cs-CZ" sz="3000" i="1" u="sng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    </a:t>
            </a:r>
            <a:r>
              <a:rPr lang="el-GR" altLang="cs-CZ" sz="3000" i="1" u="sng">
                <a:latin typeface="Book Antiqua" pitchFamily="18" charset="0"/>
              </a:rPr>
              <a:t>γ</a:t>
            </a:r>
            <a:r>
              <a:rPr lang="cs-CZ" altLang="cs-CZ" sz="3000" i="1" u="sng">
                <a:latin typeface="Book Antiqua" pitchFamily="18" charset="0"/>
              </a:rPr>
              <a:t> </a:t>
            </a:r>
            <a:r>
              <a:rPr lang="cs-CZ" altLang="cs-CZ" sz="3000" u="sng">
                <a:latin typeface="Book Antiqua" pitchFamily="18" charset="0"/>
              </a:rPr>
              <a:t>(</a:t>
            </a:r>
            <a:r>
              <a:rPr lang="en-GB" altLang="cs-CZ" sz="3000" i="1" u="sng">
                <a:latin typeface="Book Antiqua" pitchFamily="18" charset="0"/>
              </a:rPr>
              <a:t>x </a:t>
            </a:r>
            <a:r>
              <a:rPr lang="cs-CZ" altLang="cs-CZ" sz="3000" i="1" u="sng">
                <a:latin typeface="Book Antiqua" pitchFamily="18" charset="0"/>
              </a:rPr>
              <a:t>  </a:t>
            </a:r>
            <a:r>
              <a:rPr lang="en-GB" altLang="cs-CZ" sz="3000" i="1" u="sng">
                <a:latin typeface="Book Antiqua" pitchFamily="18" charset="0"/>
              </a:rPr>
              <a:t>–</a:t>
            </a:r>
            <a:r>
              <a:rPr lang="cs-CZ" altLang="cs-CZ" sz="3000" i="1" u="sng">
                <a:latin typeface="Book Antiqua" pitchFamily="18" charset="0"/>
              </a:rPr>
              <a:t> </a:t>
            </a:r>
            <a:r>
              <a:rPr lang="en-GB" altLang="cs-CZ" sz="3000" i="1" u="sng">
                <a:latin typeface="Book Antiqua" pitchFamily="18" charset="0"/>
              </a:rPr>
              <a:t> </a:t>
            </a:r>
            <a:r>
              <a:rPr lang="el-GR" altLang="cs-CZ" sz="3000" i="1" u="sng">
                <a:latin typeface="Book Antiqua" pitchFamily="18" charset="0"/>
              </a:rPr>
              <a:t>β</a:t>
            </a:r>
            <a:r>
              <a:rPr lang="en-GB" altLang="cs-CZ" sz="3000" i="1" u="sng">
                <a:latin typeface="Book Antiqua" pitchFamily="18" charset="0"/>
              </a:rPr>
              <a:t> </a:t>
            </a:r>
            <a:r>
              <a:rPr lang="cs-CZ" altLang="cs-CZ" sz="3000" i="1" u="sng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 u="sng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</a:t>
            </a:r>
            <a:r>
              <a:rPr lang="en-GB" altLang="cs-CZ" sz="3000" i="1">
                <a:latin typeface="Book Antiqua" pitchFamily="18" charset="0"/>
              </a:rPr>
              <a:t>   </a:t>
            </a:r>
            <a:r>
              <a:rPr lang="cs-CZ" altLang="cs-CZ" sz="3000" u="sng">
                <a:latin typeface="Book Antiqua" pitchFamily="18" charset="0"/>
              </a:rPr>
              <a:t>(</a:t>
            </a:r>
            <a:r>
              <a:rPr lang="en-GB" altLang="cs-CZ" sz="3000" i="1" u="sng">
                <a:latin typeface="Book Antiqua" pitchFamily="18" charset="0"/>
              </a:rPr>
              <a:t>x </a:t>
            </a:r>
            <a:r>
              <a:rPr lang="cs-CZ" altLang="cs-CZ" sz="3000" i="1" u="sng">
                <a:latin typeface="Book Antiqua" pitchFamily="18" charset="0"/>
              </a:rPr>
              <a:t>  </a:t>
            </a:r>
            <a:r>
              <a:rPr lang="en-GB" altLang="cs-CZ" sz="3000" i="1" u="sng">
                <a:latin typeface="Book Antiqua" pitchFamily="18" charset="0"/>
              </a:rPr>
              <a:t>–</a:t>
            </a:r>
            <a:r>
              <a:rPr lang="cs-CZ" altLang="cs-CZ" sz="3000" i="1" u="sng">
                <a:latin typeface="Book Antiqua" pitchFamily="18" charset="0"/>
              </a:rPr>
              <a:t> </a:t>
            </a:r>
            <a:r>
              <a:rPr lang="en-GB" altLang="cs-CZ" sz="3000" i="1" u="sng">
                <a:latin typeface="Book Antiqua" pitchFamily="18" charset="0"/>
              </a:rPr>
              <a:t> </a:t>
            </a:r>
            <a:r>
              <a:rPr lang="el-GR" altLang="cs-CZ" sz="3000" i="1" u="sng">
                <a:latin typeface="Book Antiqua" pitchFamily="18" charset="0"/>
              </a:rPr>
              <a:t>β</a:t>
            </a:r>
            <a:r>
              <a:rPr lang="en-GB" altLang="cs-CZ" sz="3000" i="1" u="sng">
                <a:latin typeface="Book Antiqua" pitchFamily="18" charset="0"/>
              </a:rPr>
              <a:t> </a:t>
            </a:r>
            <a:r>
              <a:rPr lang="cs-CZ" altLang="cs-CZ" sz="3000" i="1" u="sng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 u="sng">
                <a:latin typeface="Book Antiqua" pitchFamily="18" charset="0"/>
              </a:rPr>
              <a:t>)</a:t>
            </a:r>
            <a:r>
              <a:rPr lang="cs-CZ" altLang="cs-CZ" sz="3000">
                <a:latin typeface="Book Antiqua" pitchFamily="18" charset="0"/>
              </a:rPr>
              <a:t> </a:t>
            </a:r>
            <a:r>
              <a:rPr lang="en-GB" altLang="cs-CZ" sz="3000">
                <a:latin typeface="Book Antiqua" pitchFamily="18" charset="0"/>
              </a:rPr>
              <a:t>  </a:t>
            </a:r>
            <a:r>
              <a:rPr lang="cs-CZ" altLang="cs-CZ" sz="3000" u="sng">
                <a:latin typeface="Book Antiqua" pitchFamily="18" charset="0"/>
              </a:rPr>
              <a:t>(</a:t>
            </a:r>
            <a:r>
              <a:rPr lang="en-GB" altLang="cs-CZ" sz="3000" u="sng">
                <a:latin typeface="Book Antiqua" pitchFamily="18" charset="0"/>
              </a:rPr>
              <a:t>1</a:t>
            </a:r>
            <a:r>
              <a:rPr lang="en-GB" altLang="cs-CZ" sz="3000" i="1" u="sng">
                <a:latin typeface="Book Antiqua" pitchFamily="18" charset="0"/>
              </a:rPr>
              <a:t> </a:t>
            </a:r>
            <a:r>
              <a:rPr lang="cs-CZ" altLang="cs-CZ" sz="3000" i="1" u="sng">
                <a:latin typeface="Book Antiqua" pitchFamily="18" charset="0"/>
              </a:rPr>
              <a:t>  </a:t>
            </a:r>
            <a:r>
              <a:rPr lang="en-GB" altLang="cs-CZ" sz="3000" i="1" u="sng">
                <a:latin typeface="Book Antiqua" pitchFamily="18" charset="0"/>
              </a:rPr>
              <a:t>–</a:t>
            </a:r>
            <a:r>
              <a:rPr lang="cs-CZ" altLang="cs-CZ" sz="3000" i="1" u="sng">
                <a:latin typeface="Book Antiqua" pitchFamily="18" charset="0"/>
              </a:rPr>
              <a:t> </a:t>
            </a:r>
            <a:r>
              <a:rPr lang="en-GB" altLang="cs-CZ" sz="3000" i="1" u="sng">
                <a:latin typeface="Book Antiqua" pitchFamily="18" charset="0"/>
              </a:rPr>
              <a:t> </a:t>
            </a:r>
            <a:r>
              <a:rPr lang="el-GR" altLang="cs-CZ" sz="3000" i="1" u="sng">
                <a:latin typeface="Book Antiqua" pitchFamily="18" charset="0"/>
              </a:rPr>
              <a:t>β</a:t>
            </a:r>
            <a:r>
              <a:rPr lang="cs-CZ" altLang="cs-CZ" sz="3000" u="sng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latin typeface="Book Antiqua" pitchFamily="18" charset="0"/>
              </a:rPr>
              <a:t/>
            </a:r>
            <a:br>
              <a:rPr lang="en-GB" altLang="cs-CZ" sz="3000">
                <a:latin typeface="Book Antiqua" pitchFamily="18" charset="0"/>
              </a:rPr>
            </a:b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 i="1" baseline="50000">
                <a:latin typeface="Book Antiqua" pitchFamily="18" charset="0"/>
              </a:rPr>
              <a:t>=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D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   </a:t>
            </a:r>
            <a:r>
              <a:rPr lang="cs-CZ" altLang="cs-CZ" sz="3000" i="1" baseline="50000">
                <a:latin typeface="Book Antiqua" pitchFamily="18" charset="0"/>
              </a:rPr>
              <a:t>=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D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 </a:t>
            </a:r>
            <a:r>
              <a:rPr lang="cs-CZ" altLang="cs-CZ" sz="3000" i="1" baseline="50000">
                <a:latin typeface="Book Antiqua" pitchFamily="18" charset="0"/>
              </a:rPr>
              <a:t>=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>
                <a:latin typeface="Book Antiqua" pitchFamily="18" charset="0"/>
              </a:rPr>
              <a:t>1</a:t>
            </a:r>
            <a:r>
              <a:rPr lang="en-GB" altLang="cs-CZ" sz="3000" i="1">
                <a:latin typeface="Book Antiqua" pitchFamily="18" charset="0"/>
              </a:rPr>
              <a:t> –</a:t>
            </a:r>
            <a:r>
              <a:rPr lang="cs-CZ" altLang="cs-CZ" sz="3000" i="1">
                <a:latin typeface="Book Antiqua" pitchFamily="18" charset="0"/>
              </a:rPr>
              <a:t>  D</a:t>
            </a:r>
            <a:r>
              <a:rPr lang="cs-CZ" altLang="cs-CZ" sz="3000">
                <a:latin typeface="Book Antiqua" pitchFamily="18" charset="0"/>
              </a:rPr>
              <a:t>) </a:t>
            </a:r>
            <a:endParaRPr lang="en-GB" altLang="cs-CZ" sz="300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2"/>
                </a:solidFill>
                <a:latin typeface="Book Antiqua" pitchFamily="18" charset="0"/>
              </a:rPr>
              <a:t>Odtud plyne </a:t>
            </a:r>
            <a:r>
              <a:rPr lang="en-GB" altLang="cs-CZ" sz="3000" i="1">
                <a:solidFill>
                  <a:schemeClr val="tx2"/>
                </a:solidFill>
                <a:latin typeface="Book Antiqua" pitchFamily="18" charset="0"/>
              </a:rPr>
              <a:t>D</a:t>
            </a:r>
            <a:r>
              <a:rPr lang="cs-CZ" altLang="cs-CZ" sz="300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cs-CZ" altLang="cs-CZ" sz="3000">
                <a:solidFill>
                  <a:schemeClr val="tx2"/>
                </a:solidFill>
                <a:latin typeface="Book Antiqua" pitchFamily="18" charset="0"/>
              </a:rPr>
              <a:t>  (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je zatím libovolné)</a:t>
            </a:r>
            <a:r>
              <a:rPr lang="cs-CZ" altLang="cs-CZ" sz="3000" i="1">
                <a:latin typeface="Book Antiqua" pitchFamily="18" charset="0"/>
              </a:rPr>
              <a:t>.</a:t>
            </a:r>
          </a:p>
        </p:txBody>
      </p:sp>
      <p:sp>
        <p:nvSpPr>
          <p:cNvPr id="7" name="Ovál 6"/>
          <p:cNvSpPr/>
          <p:nvPr/>
        </p:nvSpPr>
        <p:spPr>
          <a:xfrm>
            <a:off x="5202238" y="1106488"/>
            <a:ext cx="1450975" cy="958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999288" y="1054100"/>
            <a:ext cx="1682750" cy="1011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7677150" y="2049463"/>
            <a:ext cx="93186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3000">
                <a:latin typeface="Book Antiqua" pitchFamily="18" charset="0"/>
              </a:rPr>
              <a:t>= 1</a:t>
            </a:r>
          </a:p>
        </p:txBody>
      </p:sp>
      <p:sp>
        <p:nvSpPr>
          <p:cNvPr id="15" name="Ovál 14"/>
          <p:cNvSpPr/>
          <p:nvPr/>
        </p:nvSpPr>
        <p:spPr>
          <a:xfrm>
            <a:off x="6978650" y="1069975"/>
            <a:ext cx="1122363" cy="958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19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 animBg="1"/>
      <p:bldP spid="9" grpId="0" build="allAtOnce"/>
      <p:bldP spid="7" grpId="0" animBg="1"/>
      <p:bldP spid="7" grpId="1" animBg="1"/>
      <p:bldP spid="13" grpId="0" animBg="1"/>
      <p:bldP spid="13" grpId="1" animBg="1"/>
      <p:bldP spid="8" grpId="0"/>
      <p:bldP spid="15" grpId="0" animBg="1"/>
      <p:bldP spid="1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174750"/>
            <a:ext cx="8642350" cy="647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Zpětná transformace má stejný tvar jako přímá;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vyřešíme původní soustavu  x´=… x</a:t>
            </a:r>
            <a:r>
              <a:rPr lang="cs-CZ" altLang="cs-CZ" sz="1400" b="1" i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´=… , abychom dostali  x =… x</a:t>
            </a:r>
            <a:r>
              <a:rPr lang="cs-CZ" altLang="cs-CZ" sz="1400" b="1" i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 =… </a:t>
            </a:r>
            <a:endParaRPr lang="cs-CZ" altLang="cs-CZ" sz="14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DE560597-4CFA-46ED-AEE0-019265F220DE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26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4000" b="1" i="1">
                <a:latin typeface="Book Antiqua" pitchFamily="18" charset="0"/>
              </a:rPr>
              <a:t>Lorentzova trafo (odvození, 4.krok)</a:t>
            </a:r>
            <a:endParaRPr lang="en-US" altLang="cs-CZ" sz="40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192588"/>
            <a:ext cx="529748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a‘)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x ’</a:t>
            </a:r>
            <a:r>
              <a:rPr lang="cs-CZ" altLang="cs-CZ" sz="3000" i="1">
                <a:latin typeface="Book Antiqua" pitchFamily="18" charset="0"/>
              </a:rPr>
              <a:t> + 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>
                <a:latin typeface="Book Antiqua" pitchFamily="18" charset="0"/>
              </a:rPr>
              <a:t>) = 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 baseline="30000">
                <a:latin typeface="Book Antiqua" pitchFamily="18" charset="0"/>
              </a:rPr>
              <a:t>2</a:t>
            </a:r>
            <a:r>
              <a:rPr lang="cs-CZ" altLang="cs-CZ" sz="3000">
                <a:latin typeface="Book Antiqua" pitchFamily="18" charset="0"/>
              </a:rPr>
              <a:t>(1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cs-CZ" altLang="cs-CZ" sz="3000" i="1" baseline="30000">
                <a:latin typeface="Book Antiqua" pitchFamily="18" charset="0"/>
              </a:rPr>
              <a:t>2</a:t>
            </a:r>
            <a:r>
              <a:rPr lang="cs-CZ" altLang="cs-CZ" sz="3000">
                <a:latin typeface="Book Antiqua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b‘)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 </a:t>
            </a:r>
            <a:r>
              <a:rPr lang="en-GB" altLang="cs-CZ" sz="3000" i="1">
                <a:latin typeface="Book Antiqua" pitchFamily="18" charset="0"/>
              </a:rPr>
              <a:t>’ </a:t>
            </a:r>
            <a:r>
              <a:rPr lang="cs-CZ" altLang="cs-CZ" sz="3000" i="1">
                <a:latin typeface="Book Antiqua" pitchFamily="18" charset="0"/>
              </a:rPr>
              <a:t>+ 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>
                <a:latin typeface="Book Antiqua" pitchFamily="18" charset="0"/>
              </a:rPr>
              <a:t>) </a:t>
            </a:r>
            <a:r>
              <a:rPr lang="cs-CZ" altLang="cs-CZ" sz="3000" i="1">
                <a:latin typeface="Book Antiqua" pitchFamily="18" charset="0"/>
              </a:rPr>
              <a:t>= 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 baseline="30000">
                <a:latin typeface="Book Antiqua" pitchFamily="18" charset="0"/>
              </a:rPr>
              <a:t>2</a:t>
            </a:r>
            <a:r>
              <a:rPr lang="cs-CZ" altLang="cs-CZ" sz="3000">
                <a:latin typeface="Book Antiqua" pitchFamily="18" charset="0"/>
              </a:rPr>
              <a:t>(1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cs-CZ" altLang="cs-CZ" sz="3000" i="1" baseline="30000">
                <a:latin typeface="Book Antiqua" pitchFamily="18" charset="0"/>
              </a:rPr>
              <a:t>2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</a:t>
            </a:r>
            <a:r>
              <a:rPr lang="cs-CZ" altLang="cs-CZ" sz="3000">
                <a:latin typeface="Book Antiqua" pitchFamily="18" charset="0"/>
              </a:rPr>
              <a:t>	</a:t>
            </a:r>
            <a:endParaRPr lang="cs-CZ" altLang="cs-CZ" sz="240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endParaRPr lang="cs-CZ" altLang="cs-CZ" sz="1400"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1838325"/>
            <a:ext cx="89646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altLang="cs-CZ" sz="3000" i="1">
                <a:latin typeface="Book Antiqua" pitchFamily="18" charset="0"/>
              </a:rPr>
              <a:t>a) 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US" altLang="cs-CZ" sz="3000">
                <a:latin typeface="Book Antiqua" pitchFamily="18" charset="0"/>
              </a:rPr>
              <a:t>     </a:t>
            </a:r>
            <a:r>
              <a:rPr lang="en-GB" altLang="cs-CZ" sz="3000" i="1">
                <a:latin typeface="Book Antiqua" pitchFamily="18" charset="0"/>
              </a:rPr>
              <a:t>x–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</a:t>
            </a:r>
            <a:endParaRPr lang="cs-CZ" altLang="cs-CZ" sz="3000">
              <a:latin typeface="Book Antiqua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altLang="cs-CZ" sz="3000" i="1">
                <a:latin typeface="Book Antiqua" pitchFamily="18" charset="0"/>
              </a:rPr>
              <a:t>b) 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 +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endParaRPr lang="cs-CZ" altLang="cs-CZ" sz="3000" b="1" i="1">
              <a:latin typeface="Book Antiqua" pitchFamily="18" charset="0"/>
            </a:endParaRP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179388" y="2997200"/>
            <a:ext cx="8964612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el-GR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+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x</a:t>
            </a:r>
            <a:r>
              <a:rPr lang="cs-CZ" altLang="cs-CZ" sz="3000" baseline="-25000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(1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cs-CZ" altLang="cs-CZ" sz="3000" i="1" baseline="30000">
                <a:latin typeface="Book Antiqua" pitchFamily="18" charset="0"/>
              </a:rPr>
              <a:t>2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</a:t>
            </a:r>
            <a:r>
              <a:rPr lang="cs-CZ" altLang="cs-CZ" sz="3000">
                <a:latin typeface="Book Antiqua" pitchFamily="18" charset="0"/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x’</a:t>
            </a:r>
            <a:r>
              <a:rPr lang="cs-CZ" altLang="cs-CZ" sz="3000" i="1">
                <a:latin typeface="Book Antiqua" pitchFamily="18" charset="0"/>
              </a:rPr>
              <a:t> + 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n-US" altLang="cs-CZ" sz="3000" i="1">
                <a:latin typeface="Book Antiqua" pitchFamily="18" charset="0"/>
              </a:rPr>
              <a:t>     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(1 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cs-CZ" altLang="cs-CZ" sz="3000" i="1" baseline="30000">
                <a:latin typeface="Book Antiqua" pitchFamily="18" charset="0"/>
              </a:rPr>
              <a:t>2</a:t>
            </a:r>
            <a:r>
              <a:rPr lang="cs-CZ" altLang="cs-CZ" sz="3000">
                <a:latin typeface="Book Antiqua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2000">
                <a:latin typeface="Book Antiqua" pitchFamily="18" charset="0"/>
              </a:rPr>
              <a:t>roznásobíme </a:t>
            </a:r>
            <a:r>
              <a:rPr lang="el-GR" altLang="cs-CZ" sz="2000" i="1">
                <a:latin typeface="Book Antiqua" pitchFamily="18" charset="0"/>
              </a:rPr>
              <a:t>γ</a:t>
            </a:r>
            <a:endParaRPr lang="cs-CZ" altLang="cs-CZ" sz="3000">
              <a:latin typeface="Book Antiqua" pitchFamily="18" charset="0"/>
            </a:endParaRP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H="1">
            <a:off x="4022725" y="3140075"/>
            <a:ext cx="108267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4662488" y="3097213"/>
            <a:ext cx="2401887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3748088" y="4192588"/>
            <a:ext cx="1525587" cy="5032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cs-CZ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3792538" y="4738688"/>
            <a:ext cx="1481137" cy="42545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cs-CZ"/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5775325" y="4192588"/>
            <a:ext cx="2833688" cy="411162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cs-CZ"/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5224463" y="4722813"/>
            <a:ext cx="3595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sz="2400">
                <a:solidFill>
                  <a:schemeClr val="hlink"/>
                </a:solidFill>
                <a:latin typeface="Book Antiqua" pitchFamily="18" charset="0"/>
              </a:rPr>
              <a:t>(levou stranu napravo)</a:t>
            </a:r>
            <a:endParaRPr lang="en-US" altLang="cs-CZ" sz="2400">
              <a:solidFill>
                <a:schemeClr val="hlink"/>
              </a:solidFill>
              <a:latin typeface="Book Antiqua" pitchFamily="18" charset="0"/>
            </a:endParaRPr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5572125" y="4783138"/>
            <a:ext cx="3175000" cy="3810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cs-CZ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5981700" y="4141788"/>
            <a:ext cx="2454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chemeClr val="hlink"/>
                </a:solidFill>
                <a:latin typeface="Book Antiqua" pitchFamily="18" charset="0"/>
              </a:rPr>
              <a:t>inverzní trafo</a:t>
            </a:r>
            <a:endParaRPr lang="cs-CZ" altLang="cs-CZ" sz="240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19075" y="5313363"/>
            <a:ext cx="87693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2400">
                <a:latin typeface="Book Antiqua" pitchFamily="18" charset="0"/>
              </a:rPr>
              <a:t>je-li </a:t>
            </a:r>
            <a:r>
              <a:rPr lang="el-GR" altLang="cs-CZ" sz="2400" i="1">
                <a:latin typeface="Book Antiqua" pitchFamily="18" charset="0"/>
              </a:rPr>
              <a:t>γ </a:t>
            </a:r>
            <a:r>
              <a:rPr lang="cs-CZ" altLang="cs-CZ" sz="2400" b="1" i="1" baseline="30000">
                <a:latin typeface="Book Antiqua" pitchFamily="18" charset="0"/>
              </a:rPr>
              <a:t>2</a:t>
            </a:r>
            <a:r>
              <a:rPr lang="cs-CZ" altLang="cs-CZ" sz="2400" i="1">
                <a:latin typeface="Book Antiqua" pitchFamily="18" charset="0"/>
              </a:rPr>
              <a:t> =  </a:t>
            </a:r>
            <a:r>
              <a:rPr lang="cs-CZ" altLang="cs-CZ" sz="2400">
                <a:latin typeface="Book Antiqua" pitchFamily="18" charset="0"/>
              </a:rPr>
              <a:t>1 /(1 – </a:t>
            </a:r>
            <a:r>
              <a:rPr lang="el-GR" altLang="cs-CZ" sz="2400" i="1">
                <a:latin typeface="Book Antiqua" pitchFamily="18" charset="0"/>
              </a:rPr>
              <a:t>β</a:t>
            </a:r>
            <a:r>
              <a:rPr lang="cs-CZ" altLang="cs-CZ" sz="2400" b="1" i="1" baseline="30000">
                <a:latin typeface="Book Antiqua" pitchFamily="18" charset="0"/>
              </a:rPr>
              <a:t>2 </a:t>
            </a:r>
            <a:r>
              <a:rPr lang="cs-CZ" altLang="cs-CZ" sz="2400">
                <a:latin typeface="Book Antiqua" pitchFamily="18" charset="0"/>
              </a:rPr>
              <a:t>), má inverzní trafo stejný tvar jako přímá.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662488" y="1916113"/>
            <a:ext cx="909637" cy="1008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669088" y="1916113"/>
            <a:ext cx="879475" cy="1008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Zástupný symbol pro obsah 2"/>
          <p:cNvSpPr>
            <a:spLocks/>
          </p:cNvSpPr>
          <p:nvPr/>
        </p:nvSpPr>
        <p:spPr bwMode="auto">
          <a:xfrm>
            <a:off x="187325" y="1828800"/>
            <a:ext cx="8963025" cy="10239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GB" altLang="cs-CZ" sz="3000" i="1" dirty="0" smtClean="0">
                <a:solidFill>
                  <a:schemeClr val="tx1"/>
                </a:solidFill>
                <a:latin typeface="Book Antiqua" pitchFamily="18" charset="0"/>
              </a:rPr>
              <a:t>a) x’ </a:t>
            </a:r>
            <a:r>
              <a:rPr lang="cs-CZ" altLang="cs-CZ" sz="3000" i="1" dirty="0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3000" dirty="0" smtClean="0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x– </a:t>
            </a:r>
            <a:r>
              <a:rPr lang="el-GR" altLang="cs-CZ" sz="3000" i="1" dirty="0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US" altLang="cs-CZ" sz="3000" dirty="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1</a:t>
            </a:r>
            <a:r>
              <a:rPr lang="cs-CZ" altLang="cs-CZ" sz="3000" b="1" i="1" dirty="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 dirty="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altLang="cs-CZ" sz="30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el-GR" altLang="cs-CZ" sz="3000" i="1" dirty="0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+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en-US" altLang="cs-CZ" sz="3000" dirty="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 dirty="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endParaRPr lang="cs-CZ" altLang="cs-CZ" sz="3000" b="1" i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2" name="Zástupný symbol pro obsah 2"/>
          <p:cNvSpPr>
            <a:spLocks/>
          </p:cNvSpPr>
          <p:nvPr/>
        </p:nvSpPr>
        <p:spPr bwMode="auto">
          <a:xfrm>
            <a:off x="185738" y="1827213"/>
            <a:ext cx="89646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a) </a:t>
            </a:r>
            <a:r>
              <a:rPr lang="en-GB" altLang="cs-CZ" sz="3000" i="1">
                <a:latin typeface="Book Antiqua" pitchFamily="18" charset="0"/>
              </a:rPr>
              <a:t>x’</a:t>
            </a:r>
            <a:r>
              <a:rPr lang="cs-CZ" altLang="cs-CZ" sz="3000" i="1">
                <a:latin typeface="Book Antiqua" pitchFamily="18" charset="0"/>
              </a:rPr>
              <a:t> =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US" altLang="cs-CZ" sz="3000">
                <a:latin typeface="Book Antiqua" pitchFamily="18" charset="0"/>
              </a:rPr>
              <a:t>     </a:t>
            </a:r>
            <a:r>
              <a:rPr lang="en-GB" altLang="cs-CZ" sz="3000" i="1">
                <a:latin typeface="Book Antiqua" pitchFamily="18" charset="0"/>
              </a:rPr>
              <a:t>x–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</a:t>
            </a:r>
            <a:r>
              <a:rPr lang="en-GB" altLang="cs-CZ" sz="3000">
                <a:latin typeface="Book Antiqua" pitchFamily="18" charset="0"/>
              </a:rPr>
              <a:t>	</a:t>
            </a:r>
            <a:r>
              <a:rPr lang="cs-CZ" altLang="cs-CZ" sz="3000">
                <a:latin typeface="Book Antiqua" pitchFamily="18" charset="0"/>
              </a:rPr>
              <a:t>	</a:t>
            </a:r>
            <a:r>
              <a:rPr lang="en-US" altLang="cs-CZ" sz="3000">
                <a:latin typeface="Book Antiqua" pitchFamily="18" charset="0"/>
              </a:rPr>
              <a:t>·</a:t>
            </a:r>
            <a:r>
              <a:rPr lang="cs-CZ" altLang="cs-CZ" sz="3000">
                <a:latin typeface="Book Antiqua" pitchFamily="18" charset="0"/>
              </a:rPr>
              <a:t> 1</a:t>
            </a:r>
            <a:r>
              <a:rPr lang="cs-CZ" altLang="cs-CZ" sz="3000" b="1" i="1">
                <a:latin typeface="Book Antiqua" pitchFamily="18" charset="0"/>
              </a:rPr>
              <a:t>		 </a:t>
            </a:r>
            <a:r>
              <a:rPr lang="en-US" altLang="cs-CZ" sz="3000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 </a:t>
            </a:r>
            <a:endParaRPr lang="en-US" altLang="cs-CZ" sz="300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altLang="cs-CZ" sz="3000" i="1">
                <a:latin typeface="Book Antiqua" pitchFamily="18" charset="0"/>
              </a:rPr>
              <a:t>b) 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en-GB" altLang="cs-CZ" sz="3000" i="1">
                <a:latin typeface="Book Antiqua" pitchFamily="18" charset="0"/>
              </a:rPr>
              <a:t>’</a:t>
            </a:r>
            <a:r>
              <a:rPr lang="cs-CZ" altLang="cs-CZ" sz="3000" i="1">
                <a:latin typeface="Book Antiqua" pitchFamily="18" charset="0"/>
              </a:rPr>
              <a:t> =</a:t>
            </a:r>
            <a:r>
              <a:rPr lang="en-US" altLang="cs-CZ" sz="3000" i="1">
                <a:latin typeface="Book Antiqua" pitchFamily="18" charset="0"/>
              </a:rPr>
              <a:t> </a:t>
            </a:r>
            <a:r>
              <a:rPr lang="el-GR" altLang="cs-CZ" sz="3000" i="1">
                <a:latin typeface="Book Antiqua" pitchFamily="18" charset="0"/>
              </a:rPr>
              <a:t>γ</a:t>
            </a:r>
            <a:r>
              <a:rPr lang="cs-CZ" altLang="cs-CZ" sz="3000" i="1">
                <a:latin typeface="Book Antiqua" pitchFamily="18" charset="0"/>
              </a:rPr>
              <a:t> </a:t>
            </a:r>
            <a:r>
              <a:rPr lang="cs-CZ" altLang="cs-CZ" sz="3000">
                <a:latin typeface="Book Antiqua" pitchFamily="18" charset="0"/>
              </a:rPr>
              <a:t>(</a:t>
            </a:r>
            <a:r>
              <a:rPr lang="en-GB" altLang="cs-CZ" sz="3000" i="1">
                <a:latin typeface="Book Antiqua" pitchFamily="18" charset="0"/>
              </a:rPr>
              <a:t>–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x</a:t>
            </a:r>
            <a:r>
              <a:rPr lang="cs-CZ" altLang="cs-CZ" sz="3000">
                <a:latin typeface="Book Antiqua" pitchFamily="18" charset="0"/>
              </a:rPr>
              <a:t> + </a:t>
            </a:r>
            <a:r>
              <a:rPr lang="cs-CZ" altLang="cs-CZ" sz="3000" i="1">
                <a:latin typeface="Book Antiqua" pitchFamily="18" charset="0"/>
              </a:rPr>
              <a:t>x</a:t>
            </a:r>
            <a:r>
              <a:rPr lang="cs-CZ" altLang="cs-CZ" sz="3000" baseline="-25000">
                <a:latin typeface="Book Antiqua" pitchFamily="18" charset="0"/>
              </a:rPr>
              <a:t>0</a:t>
            </a:r>
            <a:r>
              <a:rPr lang="cs-CZ" altLang="cs-CZ" sz="3000">
                <a:latin typeface="Book Antiqua" pitchFamily="18" charset="0"/>
              </a:rPr>
              <a:t>)		</a:t>
            </a:r>
            <a:r>
              <a:rPr lang="en-US" altLang="cs-CZ" sz="3000">
                <a:latin typeface="Book Antiqua" pitchFamily="18" charset="0"/>
              </a:rPr>
              <a:t>· </a:t>
            </a:r>
            <a:r>
              <a:rPr lang="el-GR" altLang="cs-CZ" sz="3000" i="1">
                <a:latin typeface="Book Antiqua" pitchFamily="18" charset="0"/>
              </a:rPr>
              <a:t>β</a:t>
            </a:r>
            <a:r>
              <a:rPr lang="en-GB" altLang="cs-CZ" sz="3000" i="1">
                <a:latin typeface="Book Antiqua" pitchFamily="18" charset="0"/>
              </a:rPr>
              <a:t> </a:t>
            </a:r>
            <a:r>
              <a:rPr lang="cs-CZ" altLang="cs-CZ" sz="3000" i="1">
                <a:latin typeface="Book Antiqua" pitchFamily="18" charset="0"/>
              </a:rPr>
              <a:t>		 </a:t>
            </a:r>
            <a:endParaRPr lang="cs-CZ" altLang="cs-CZ" sz="300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endParaRPr lang="cs-CZ" altLang="cs-CZ" sz="3000" b="1" i="1">
              <a:latin typeface="Book Antiqua" pitchFamily="18" charset="0"/>
            </a:endParaRPr>
          </a:p>
        </p:txBody>
      </p:sp>
      <p:sp>
        <p:nvSpPr>
          <p:cNvPr id="52245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5" grpId="0" animBg="1"/>
      <p:bldP spid="88077" grpId="0" animBg="1"/>
      <p:bldP spid="88078" grpId="0" animBg="1"/>
      <p:bldP spid="88079" grpId="0" animBg="1"/>
      <p:bldP spid="88080" grpId="0" animBg="1"/>
      <p:bldP spid="88082" grpId="0" animBg="1"/>
      <p:bldP spid="8" grpId="0"/>
      <p:bldP spid="9" grpId="0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2709863"/>
            <a:ext cx="8713788" cy="16557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Přímá </a:t>
            </a:r>
            <a:r>
              <a:rPr lang="cs-CZ" sz="3000" b="1" i="1" smtClean="0">
                <a:solidFill>
                  <a:schemeClr val="tx1"/>
                </a:solidFill>
                <a:latin typeface="Book Antiqua" pitchFamily="18" charset="0"/>
              </a:rPr>
              <a:t>Lorentzova transformace: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sz="3000" i="1" smtClean="0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	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       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i="1" smtClean="0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	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 +    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</a:t>
            </a:r>
            <a:endParaRPr lang="cs-CZ" sz="30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2835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Lorentzova trafo (shrnutí)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581525"/>
            <a:ext cx="87137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Inverzní </a:t>
            </a:r>
            <a:r>
              <a:rPr lang="cs-CZ" sz="3000" b="1" i="1">
                <a:latin typeface="Book Antiqua" pitchFamily="18" charset="0"/>
              </a:rPr>
              <a:t>Lorentzova transformace:</a:t>
            </a: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’ = </a:t>
            </a:r>
            <a:r>
              <a:rPr lang="en-GB" sz="3200" i="1" baseline="6000"/>
              <a:t>–</a:t>
            </a:r>
            <a:r>
              <a:rPr lang="en-GB"/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endParaRPr lang="cs-CZ" sz="3000" i="1">
              <a:solidFill>
                <a:srgbClr val="CC0000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en-GB" sz="3000" i="1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	 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	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    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	 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	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>
                <a:latin typeface="Book Antiqua" pitchFamily="18" charset="0"/>
              </a:rPr>
              <a:t> +   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466725" y="1052513"/>
            <a:ext cx="87137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latin typeface="Book Antiqua" pitchFamily="18" charset="0"/>
              </a:rPr>
              <a:t>Označme </a:t>
            </a:r>
          </a:p>
        </p:txBody>
      </p:sp>
      <p:graphicFrame>
        <p:nvGraphicFramePr>
          <p:cNvPr id="32832" name="Object 64"/>
          <p:cNvGraphicFramePr>
            <a:graphicFrameLocks noChangeAspect="1"/>
          </p:cNvGraphicFramePr>
          <p:nvPr/>
        </p:nvGraphicFramePr>
        <p:xfrm>
          <a:off x="577850" y="1527175"/>
          <a:ext cx="42703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6" name="Equation" r:id="rId4" imgW="4356100" imgH="1130300" progId="">
                  <p:embed/>
                </p:oleObj>
              </mc:Choice>
              <mc:Fallback>
                <p:oleObj name="Equation" r:id="rId4" imgW="4356100" imgH="1130300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527175"/>
                        <a:ext cx="4270375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38" name="Rectangle 11"/>
          <p:cNvSpPr>
            <a:spLocks noChangeArrowheads="1"/>
          </p:cNvSpPr>
          <p:nvPr/>
        </p:nvSpPr>
        <p:spPr bwMode="auto">
          <a:xfrm>
            <a:off x="5121275" y="1716088"/>
            <a:ext cx="35544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000" b="1">
                <a:latin typeface="Book Antiqua" pitchFamily="18" charset="0"/>
              </a:rPr>
              <a:t>(</a:t>
            </a:r>
            <a:r>
              <a:rPr lang="cs-CZ" sz="3000" b="1">
                <a:latin typeface="Book Antiqua" pitchFamily="18" charset="0"/>
              </a:rPr>
              <a:t>Lorentzův činitel)</a:t>
            </a:r>
            <a:endParaRPr lang="en-US" sz="3000" b="1">
              <a:latin typeface="Book Antiqua" pitchFamily="18" charset="0"/>
            </a:endParaRPr>
          </a:p>
        </p:txBody>
      </p:sp>
      <p:sp>
        <p:nvSpPr>
          <p:cNvPr id="3283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2163E96-656A-4186-94C4-86721FA46708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27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ovéPole 4"/>
          <p:cNvSpPr txBox="1">
            <a:spLocks noChangeArrowheads="1"/>
          </p:cNvSpPr>
          <p:nvPr/>
        </p:nvSpPr>
        <p:spPr bwMode="auto">
          <a:xfrm>
            <a:off x="1125538" y="484188"/>
            <a:ext cx="7040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latin typeface="Book Antiqua" pitchFamily="18" charset="0"/>
              </a:rPr>
              <a:t>Relativistická kinematika graficky: </a:t>
            </a:r>
            <a:r>
              <a:rPr lang="el-GR" altLang="cs-CZ" sz="3200" b="1" i="1">
                <a:latin typeface="Book Antiqua" pitchFamily="18" charset="0"/>
              </a:rPr>
              <a:t>β</a:t>
            </a:r>
            <a:endParaRPr lang="cs-CZ" altLang="cs-CZ" sz="3200" b="1" i="1">
              <a:latin typeface="Book Antiqua" pitchFamily="18" charset="0"/>
            </a:endParaRP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02113" y="1744663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19238" y="3725863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8175" y="1744663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8988" y="2632075"/>
            <a:ext cx="6542087" cy="23002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928938" y="1211263"/>
            <a:ext cx="1984375" cy="461962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i="1">
                <a:solidFill>
                  <a:srgbClr val="00B0F0"/>
                </a:solidFill>
                <a:latin typeface="Book Antiqua" pitchFamily="18" charset="0"/>
              </a:rPr>
              <a:t>x=</a:t>
            </a:r>
            <a:r>
              <a:rPr lang="cs-CZ" altLang="cs-CZ" sz="2400">
                <a:solidFill>
                  <a:srgbClr val="00B0F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00B0F0"/>
                </a:solidFill>
                <a:latin typeface="Book Antiqua" pitchFamily="18" charset="0"/>
              </a:rPr>
              <a:t>; x</a:t>
            </a:r>
            <a:r>
              <a:rPr lang="cs-CZ" altLang="cs-CZ" sz="2400" baseline="-25000">
                <a:solidFill>
                  <a:srgbClr val="00B0F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cs-CZ" altLang="cs-CZ" sz="2400">
                <a:solidFill>
                  <a:srgbClr val="00B0F0"/>
                </a:solidFill>
                <a:latin typeface="Book Antiqua" pitchFamily="18" charset="0"/>
              </a:rPr>
              <a:t>libov.</a:t>
            </a:r>
            <a:endParaRPr lang="cs-CZ" altLang="cs-CZ" sz="2400" b="1" i="1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299200" y="3781425"/>
            <a:ext cx="2844800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x;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současnost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cs-CZ" altLang="cs-CZ" sz="2400" baseline="-250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 =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5026025" y="1225550"/>
            <a:ext cx="2127250" cy="830263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x‘=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; x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libov.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  <a:p>
            <a:endParaRPr lang="cs-CZ" altLang="cs-CZ" sz="2400" b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065838" y="3133725"/>
            <a:ext cx="3021012" cy="460375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současnost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 x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cs-CZ" sz="2400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i="1">
                <a:latin typeface="Book Antiqua" pitchFamily="18" charset="0"/>
              </a:rPr>
              <a:t>= </a:t>
            </a:r>
            <a:r>
              <a:rPr lang="el-GR" altLang="cs-CZ" sz="2400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i="1">
                <a:solidFill>
                  <a:srgbClr val="0070C0"/>
                </a:solidFill>
                <a:latin typeface="Book Antiqua" pitchFamily="18" charset="0"/>
              </a:rPr>
              <a:t>x – </a:t>
            </a:r>
            <a:r>
              <a:rPr lang="el-GR" altLang="cs-CZ" sz="2400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  <a:p>
            <a:r>
              <a:rPr lang="en-US" altLang="cs-CZ" sz="2400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i="1">
                <a:latin typeface="Book Antiqua" pitchFamily="18" charset="0"/>
              </a:rPr>
              <a:t>=</a:t>
            </a:r>
            <a:r>
              <a:rPr lang="en-US" altLang="cs-CZ" sz="2400" i="1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i="1">
                <a:solidFill>
                  <a:srgbClr val="0070C0"/>
                </a:solidFill>
                <a:latin typeface="Book Antiqua" pitchFamily="18" charset="0"/>
              </a:rPr>
              <a:t> – </a:t>
            </a:r>
            <a:r>
              <a:rPr lang="el-GR" altLang="cs-CZ" sz="2400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cs-CZ" altLang="cs-CZ" sz="2400">
              <a:solidFill>
                <a:srgbClr val="0070C0"/>
              </a:solidFill>
              <a:latin typeface="Book Antiqua" pitchFamily="18" charset="0"/>
            </a:endParaRPr>
          </a:p>
          <a:p>
            <a:endParaRPr lang="en-US" altLang="cs-CZ" sz="2400" b="1">
              <a:solidFill>
                <a:srgbClr val="0070C0"/>
              </a:solidFill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550025" y="1600200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18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solidFill>
                  <a:srgbClr val="00B0F0"/>
                </a:solidFill>
                <a:latin typeface="Book Antiqua" pitchFamily="18" charset="0"/>
              </a:rPr>
              <a:t>S</a:t>
            </a:r>
            <a:endParaRPr lang="en-US" altLang="cs-CZ" sz="3200" b="1" i="1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1606550"/>
            <a:ext cx="522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sz="32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sz="32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1724025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1593850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238250"/>
            <a:ext cx="1104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0070C0"/>
                </a:solidFill>
                <a:latin typeface="Book Antiqua" pitchFamily="18" charset="0"/>
              </a:rPr>
              <a:t>0  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1660525"/>
            <a:ext cx="1335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7364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195763" y="2951163"/>
            <a:ext cx="157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i="1">
                <a:latin typeface="Book Antiqua" pitchFamily="18" charset="0"/>
              </a:rPr>
              <a:t>φ</a:t>
            </a:r>
            <a:endParaRPr lang="cs-CZ" i="1">
              <a:latin typeface="Book Antiqua" pitchFamily="18" charset="0"/>
            </a:endParaRP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4778375" y="3371850"/>
            <a:ext cx="409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i="1">
                <a:latin typeface="Book Antiqua" pitchFamily="18" charset="0"/>
              </a:rPr>
              <a:t>φ</a:t>
            </a:r>
            <a:r>
              <a:rPr lang="en-US">
                <a:latin typeface="Book Antiqua" pitchFamily="18" charset="0"/>
              </a:rPr>
              <a:t>’</a:t>
            </a:r>
            <a:endParaRPr lang="cs-CZ">
              <a:latin typeface="Book Antiqua" pitchFamily="18" charset="0"/>
            </a:endParaRPr>
          </a:p>
        </p:txBody>
      </p:sp>
      <p:cxnSp>
        <p:nvCxnSpPr>
          <p:cNvPr id="28" name="Přímá spojnice 27"/>
          <p:cNvCxnSpPr/>
          <p:nvPr/>
        </p:nvCxnSpPr>
        <p:spPr>
          <a:xfrm>
            <a:off x="4224338" y="2951163"/>
            <a:ext cx="3190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4538663" y="2951163"/>
            <a:ext cx="6350" cy="774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H="1">
            <a:off x="4240213" y="3405188"/>
            <a:ext cx="8826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40" name="Přímá spojnice 35839"/>
          <p:cNvCxnSpPr/>
          <p:nvPr/>
        </p:nvCxnSpPr>
        <p:spPr>
          <a:xfrm flipH="1">
            <a:off x="5116513" y="3405188"/>
            <a:ext cx="6350" cy="320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6" name="Obdélník 35845"/>
          <p:cNvSpPr>
            <a:spLocks noChangeArrowheads="1"/>
          </p:cNvSpPr>
          <p:nvPr/>
        </p:nvSpPr>
        <p:spPr bwMode="auto">
          <a:xfrm>
            <a:off x="6413500" y="5549900"/>
            <a:ext cx="1692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latin typeface="Book Antiqua" pitchFamily="18" charset="0"/>
              </a:rPr>
              <a:t>tg </a:t>
            </a:r>
            <a:r>
              <a:rPr lang="el-GR" altLang="cs-CZ" i="1">
                <a:latin typeface="Book Antiqua" pitchFamily="18" charset="0"/>
              </a:rPr>
              <a:t>φ</a:t>
            </a:r>
            <a:r>
              <a:rPr lang="cs-CZ" altLang="cs-CZ">
                <a:latin typeface="Book Antiqua" pitchFamily="18" charset="0"/>
              </a:rPr>
              <a:t> = tg </a:t>
            </a:r>
            <a:r>
              <a:rPr lang="el-GR" altLang="cs-CZ" i="1">
                <a:latin typeface="Book Antiqua" pitchFamily="18" charset="0"/>
              </a:rPr>
              <a:t>φ</a:t>
            </a:r>
            <a:r>
              <a:rPr lang="en-US" altLang="cs-CZ" i="1">
                <a:latin typeface="Book Antiqua" pitchFamily="18" charset="0"/>
              </a:rPr>
              <a:t>’</a:t>
            </a:r>
            <a:r>
              <a:rPr lang="cs-CZ" altLang="cs-CZ">
                <a:latin typeface="Book Antiqua" pitchFamily="18" charset="0"/>
              </a:rPr>
              <a:t> = </a:t>
            </a:r>
            <a:r>
              <a:rPr lang="el-GR" i="1">
                <a:latin typeface="Book Antiqua" pitchFamily="18" charset="0"/>
              </a:rPr>
              <a:t>β</a:t>
            </a:r>
            <a:endParaRPr lang="cs-CZ" i="1">
              <a:latin typeface="Book Antiqua" pitchFamily="18" charset="0"/>
            </a:endParaRPr>
          </a:p>
        </p:txBody>
      </p:sp>
      <p:sp>
        <p:nvSpPr>
          <p:cNvPr id="35847" name="TextovéPole 35846"/>
          <p:cNvSpPr txBox="1">
            <a:spLocks noChangeArrowheads="1"/>
          </p:cNvSpPr>
          <p:nvPr/>
        </p:nvSpPr>
        <p:spPr bwMode="auto">
          <a:xfrm>
            <a:off x="717550" y="2355850"/>
            <a:ext cx="1720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Book Antiqua" pitchFamily="18" charset="0"/>
              </a:rPr>
              <a:t>vý</a:t>
            </a:r>
            <a:r>
              <a:rPr lang="en-US" sz="2400">
                <a:latin typeface="Book Antiqua" pitchFamily="18" charset="0"/>
              </a:rPr>
              <a:t>znam</a:t>
            </a:r>
            <a:r>
              <a:rPr lang="cs-CZ" sz="2400">
                <a:latin typeface="Book Antiqua" pitchFamily="18" charset="0"/>
              </a:rPr>
              <a:t> </a:t>
            </a:r>
            <a:r>
              <a:rPr lang="el-GR" sz="2400" i="1">
                <a:latin typeface="Book Antiqua" pitchFamily="18" charset="0"/>
              </a:rPr>
              <a:t>β</a:t>
            </a:r>
            <a:r>
              <a:rPr lang="cs-CZ" sz="2400">
                <a:latin typeface="Book Antiqua" pitchFamily="18" charset="0"/>
              </a:rPr>
              <a:t>:</a:t>
            </a:r>
            <a:endParaRPr lang="en-US" sz="2400">
              <a:latin typeface="Book Antiqua" pitchFamily="18" charset="0"/>
            </a:endParaRPr>
          </a:p>
          <a:p>
            <a:r>
              <a:rPr lang="cs-CZ" sz="2400">
                <a:latin typeface="Book Antiqua" pitchFamily="18" charset="0"/>
              </a:rPr>
              <a:t>ú</a:t>
            </a:r>
            <a:r>
              <a:rPr lang="en-US" sz="2400">
                <a:latin typeface="Book Antiqua" pitchFamily="18" charset="0"/>
              </a:rPr>
              <a:t>hel os</a:t>
            </a:r>
            <a:r>
              <a:rPr lang="cs-CZ" sz="2400">
                <a:latin typeface="Book Antiqua" pitchFamily="18" charset="0"/>
              </a:rPr>
              <a:t> </a:t>
            </a:r>
          </a:p>
        </p:txBody>
      </p:sp>
      <p:sp>
        <p:nvSpPr>
          <p:cNvPr id="35" name="Zástupný symbol pro číslo snímku 3"/>
          <p:cNvSpPr txBox="1">
            <a:spLocks noGrp="1"/>
          </p:cNvSpPr>
          <p:nvPr/>
        </p:nvSpPr>
        <p:spPr>
          <a:xfrm>
            <a:off x="8229600" y="6446529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C271F1E-A92E-4C41-AFC0-A979B3C890D2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28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1" build="allAtOnce"/>
      <p:bldP spid="2" grpId="0" animBg="1"/>
      <p:bldP spid="4" grpId="0"/>
      <p:bldP spid="65" grpId="0"/>
      <p:bldP spid="35846" grpId="0"/>
      <p:bldP spid="358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ovéPole 4"/>
          <p:cNvSpPr txBox="1">
            <a:spLocks noChangeArrowheads="1"/>
          </p:cNvSpPr>
          <p:nvPr/>
        </p:nvSpPr>
        <p:spPr bwMode="auto">
          <a:xfrm>
            <a:off x="1125538" y="484188"/>
            <a:ext cx="7040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latin typeface="Book Antiqua" pitchFamily="18" charset="0"/>
              </a:rPr>
              <a:t>Relativistická kinematika graficky: </a:t>
            </a:r>
            <a:r>
              <a:rPr lang="el-GR" altLang="cs-CZ" sz="3200" b="1" i="1">
                <a:latin typeface="Book Antiqua" pitchFamily="18" charset="0"/>
              </a:rPr>
              <a:t>γ</a:t>
            </a:r>
            <a:endParaRPr lang="cs-CZ" altLang="cs-CZ" sz="3200" b="1" i="1">
              <a:latin typeface="Book Antiqua" pitchFamily="18" charset="0"/>
            </a:endParaRP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02113" y="1744663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19238" y="3725863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8175" y="1744663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928938" y="1211263"/>
            <a:ext cx="1984375" cy="461962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i="1">
                <a:solidFill>
                  <a:srgbClr val="00B0F0"/>
                </a:solidFill>
                <a:latin typeface="Book Antiqua" pitchFamily="18" charset="0"/>
              </a:rPr>
              <a:t>x=</a:t>
            </a:r>
            <a:r>
              <a:rPr lang="cs-CZ" altLang="cs-CZ" sz="2400">
                <a:solidFill>
                  <a:srgbClr val="00B0F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00B0F0"/>
                </a:solidFill>
                <a:latin typeface="Book Antiqua" pitchFamily="18" charset="0"/>
              </a:rPr>
              <a:t>; x</a:t>
            </a:r>
            <a:r>
              <a:rPr lang="cs-CZ" altLang="cs-CZ" sz="2400" baseline="-25000">
                <a:solidFill>
                  <a:srgbClr val="00B0F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cs-CZ" altLang="cs-CZ" sz="2400">
                <a:solidFill>
                  <a:srgbClr val="00B0F0"/>
                </a:solidFill>
                <a:latin typeface="Book Antiqua" pitchFamily="18" charset="0"/>
              </a:rPr>
              <a:t>libov.</a:t>
            </a:r>
            <a:endParaRPr lang="cs-CZ" altLang="cs-CZ" sz="2400" b="1" i="1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299200" y="3781425"/>
            <a:ext cx="2844800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x;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současnost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cs-CZ" altLang="cs-CZ" sz="2400" baseline="-250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 =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5026025" y="1225550"/>
            <a:ext cx="2127250" cy="830263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x‘=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; x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libov.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  <a:p>
            <a:endParaRPr lang="cs-CZ" altLang="cs-CZ" sz="2400" b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065838" y="3133725"/>
            <a:ext cx="3021012" cy="460375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současnost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 x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cs-CZ" sz="2400" i="1" dirty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aseline="-25000" dirty="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i="1" dirty="0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i="1" dirty="0">
                <a:latin typeface="Book Antiqua" pitchFamily="18" charset="0"/>
              </a:rPr>
              <a:t>= </a:t>
            </a:r>
            <a:r>
              <a:rPr lang="el-GR" altLang="cs-CZ" sz="2400" i="1" dirty="0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dirty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x – </a:t>
            </a:r>
            <a:r>
              <a:rPr lang="el-GR" altLang="cs-CZ" sz="2400" i="1" dirty="0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aseline="-25000" dirty="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dirty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  <a:p>
            <a:r>
              <a:rPr lang="en-US" altLang="cs-CZ" sz="2400" i="1" dirty="0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i="1" dirty="0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i="1" dirty="0">
                <a:latin typeface="Book Antiqua" pitchFamily="18" charset="0"/>
              </a:rPr>
              <a:t>=</a:t>
            </a:r>
            <a:r>
              <a:rPr lang="en-US" altLang="cs-CZ" sz="2400" i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i="1" dirty="0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dirty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aseline="-25000" dirty="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 – </a:t>
            </a:r>
            <a:r>
              <a:rPr lang="el-GR" altLang="cs-CZ" sz="2400" i="1" dirty="0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dirty="0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</a:endParaRPr>
          </a:p>
          <a:p>
            <a:endParaRPr lang="en-US" altLang="cs-CZ" sz="2400" b="1" dirty="0">
              <a:solidFill>
                <a:srgbClr val="0070C0"/>
              </a:solidFill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550025" y="1600200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18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solidFill>
                  <a:srgbClr val="00B0F0"/>
                </a:solidFill>
                <a:latin typeface="Book Antiqua" pitchFamily="18" charset="0"/>
              </a:rPr>
              <a:t>S</a:t>
            </a:r>
            <a:endParaRPr lang="en-US" altLang="cs-CZ" sz="3200" b="1" i="1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1606550"/>
            <a:ext cx="522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 dirty="0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sz="32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sz="32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1724025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1593850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238250"/>
            <a:ext cx="1104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0070C0"/>
                </a:solidFill>
                <a:latin typeface="Book Antiqua" pitchFamily="18" charset="0"/>
              </a:rPr>
              <a:t>0  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1660525"/>
            <a:ext cx="1335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 dirty="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</a:t>
            </a:r>
            <a:r>
              <a:rPr lang="cs-CZ" altLang="cs-CZ" sz="2400" baseline="-25000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941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35846" name="Obdélník 3584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13093" y="5549430"/>
            <a:ext cx="2800510" cy="388504"/>
          </a:xfrm>
          <a:prstGeom prst="rect">
            <a:avLst/>
          </a:prstGeom>
          <a:blipFill rotWithShape="0">
            <a:blip r:embed="rId3"/>
            <a:stretch>
              <a:fillRect b="-1563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35847" name="TextovéPole 3584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6645" y="2356255"/>
            <a:ext cx="2453139" cy="1298112"/>
          </a:xfrm>
          <a:prstGeom prst="rect">
            <a:avLst/>
          </a:prstGeom>
          <a:blipFill rotWithShape="0">
            <a:blip r:embed="rId4"/>
            <a:stretch>
              <a:fillRect l="-496" t="-3774" r="-496" b="-7547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32" name="Obdélník 3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16996" y="5834686"/>
            <a:ext cx="2777492" cy="374783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33" name="Ovál 32"/>
          <p:cNvSpPr/>
          <p:nvPr/>
        </p:nvSpPr>
        <p:spPr>
          <a:xfrm>
            <a:off x="4181475" y="2808288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62425" y="463391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5102225" y="366871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3195638" y="3667125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162675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8" name="Ovál 37"/>
          <p:cNvSpPr/>
          <p:nvPr/>
        </p:nvSpPr>
        <p:spPr>
          <a:xfrm>
            <a:off x="4564063" y="272415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373563" y="2484438"/>
            <a:ext cx="2921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/>
              <a:t>1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5191125" y="3200400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3413125" y="4570413"/>
            <a:ext cx="38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/>
              <a:t>-1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865438" y="3857625"/>
            <a:ext cx="390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5164138" y="321945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8" name="Ovál 47"/>
          <p:cNvSpPr/>
          <p:nvPr/>
        </p:nvSpPr>
        <p:spPr>
          <a:xfrm>
            <a:off x="3732213" y="469741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3162300" y="408146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3998913" y="25400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/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4916488" y="370522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898775" y="3387725"/>
            <a:ext cx="38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4213225" y="4394200"/>
            <a:ext cx="390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/>
              <a:t>-1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1911350" y="4702175"/>
            <a:ext cx="4452938" cy="1441450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Volný tvar 53"/>
          <p:cNvSpPr/>
          <p:nvPr/>
        </p:nvSpPr>
        <p:spPr>
          <a:xfrm flipV="1">
            <a:off x="2016125" y="1497013"/>
            <a:ext cx="4167188" cy="1360487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Volný tvar 54"/>
          <p:cNvSpPr/>
          <p:nvPr/>
        </p:nvSpPr>
        <p:spPr>
          <a:xfrm rot="16200000" flipV="1">
            <a:off x="265112" y="3103563"/>
            <a:ext cx="4371975" cy="1600200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Volný tvar 55"/>
          <p:cNvSpPr/>
          <p:nvPr/>
        </p:nvSpPr>
        <p:spPr>
          <a:xfrm rot="16200000">
            <a:off x="3759200" y="3011488"/>
            <a:ext cx="4371975" cy="1584325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E90AD8D0-2AE4-420B-B8AC-EFB978526C9E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29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 build="allAtOnce"/>
      <p:bldP spid="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2" grpId="0"/>
      <p:bldP spid="43" grpId="0"/>
      <p:bldP spid="44" grpId="0"/>
      <p:bldP spid="45" grpId="0"/>
      <p:bldP spid="46" grpId="0" animBg="1"/>
      <p:bldP spid="48" grpId="0" animBg="1"/>
      <p:bldP spid="49" grpId="0" animBg="1"/>
      <p:bldP spid="50" grpId="0"/>
      <p:bldP spid="51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199" y="1285875"/>
            <a:ext cx="8785225" cy="5435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Země kolem Slunce lítá slušnou rychlostí 30 km/s;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V zimě oproti létu tedy změnila rychlost o 60 km/s!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Na rychlosti světla by se to mělo dát poznat … ale žádný rozdíl nebyl zjištěn (už kolem </a:t>
            </a:r>
            <a:r>
              <a:rPr lang="cs-CZ" sz="2800" dirty="0">
                <a:solidFill>
                  <a:schemeClr val="tx1"/>
                </a:solidFill>
                <a:latin typeface="Book Antiqua" pitchFamily="18" charset="0"/>
              </a:rPr>
              <a:t>r. 1900)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800" dirty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4000" b="1" i="1" dirty="0" smtClean="0">
                <a:solidFill>
                  <a:schemeClr val="tx1"/>
                </a:solidFill>
                <a:latin typeface="Book Antiqua" pitchFamily="18" charset="0"/>
              </a:rPr>
              <a:t>Co na to fyzikové?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Mnozí začali zkoumat: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Co je to světlo (jak se chová)?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Co je to mosaz (co se s ní děje, když se pohybuje)?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8940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(Šok pokračuje:)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C271F1E-A92E-4C41-AFC0-A979B3C890D2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675120" y="143256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880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33B7425F-1C8F-4FEF-8147-BA29C426C5DB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30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3491" name="TextovéPole 4"/>
          <p:cNvSpPr txBox="1">
            <a:spLocks noChangeArrowheads="1"/>
          </p:cNvSpPr>
          <p:nvPr/>
        </p:nvSpPr>
        <p:spPr bwMode="auto">
          <a:xfrm>
            <a:off x="2627313" y="333375"/>
            <a:ext cx="350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latin typeface="Book Antiqua" pitchFamily="18" charset="0"/>
              </a:rPr>
              <a:t>Jednotky na osách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1520825"/>
            <a:ext cx="1587" cy="467995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43250" y="1628775"/>
            <a:ext cx="1971675" cy="45862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000750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821113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i="1"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91350" y="2032000"/>
            <a:ext cx="1944688" cy="466725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b="1" i="1">
                <a:solidFill>
                  <a:srgbClr val="FF0000"/>
                </a:solidFill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latin typeface="Book Antiqua" pitchFamily="18" charset="0"/>
              </a:rPr>
              <a:t>γ</a:t>
            </a:r>
            <a:r>
              <a:rPr lang="cs-CZ" altLang="cs-CZ" sz="2400" b="1" i="1">
                <a:latin typeface="Book Antiqua" pitchFamily="18" charset="0"/>
              </a:rPr>
              <a:t> </a:t>
            </a:r>
            <a:r>
              <a:rPr lang="en-US" altLang="cs-CZ" sz="2400" b="1"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latin typeface="Book Antiqua" pitchFamily="18" charset="0"/>
              </a:rPr>
              <a:t> </a:t>
            </a:r>
            <a:r>
              <a:rPr lang="cs-CZ" altLang="cs-CZ" sz="2400" b="1" i="1">
                <a:latin typeface="Book Antiqua" pitchFamily="18" charset="0"/>
              </a:rPr>
              <a:t> </a:t>
            </a:r>
            <a:r>
              <a:rPr lang="en-US" altLang="cs-CZ" sz="2400" b="1" i="1">
                <a:latin typeface="Book Antiqua" pitchFamily="18" charset="0"/>
              </a:rPr>
              <a:t>– </a:t>
            </a:r>
            <a:r>
              <a:rPr lang="el-GR" altLang="cs-CZ" sz="2400" b="1" i="1">
                <a:latin typeface="Book Antiqua" pitchFamily="18" charset="0"/>
              </a:rPr>
              <a:t>β</a:t>
            </a:r>
            <a:r>
              <a:rPr lang="en-US" altLang="cs-CZ" sz="2400" b="1" i="1"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latin typeface="Book Antiqua" pitchFamily="18" charset="0"/>
              </a:rPr>
              <a:t>)</a:t>
            </a:r>
          </a:p>
          <a:p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latin typeface="Book Antiqua" pitchFamily="18" charset="0"/>
              </a:rPr>
              <a:t>γ</a:t>
            </a:r>
            <a:r>
              <a:rPr lang="cs-CZ" altLang="cs-CZ" sz="2400" b="1" i="1">
                <a:latin typeface="Book Antiqua" pitchFamily="18" charset="0"/>
              </a:rPr>
              <a:t> </a:t>
            </a:r>
            <a:r>
              <a:rPr lang="en-US" altLang="cs-CZ" sz="2400" b="1"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latin typeface="Book Antiqua" pitchFamily="18" charset="0"/>
              </a:rPr>
              <a:t> – </a:t>
            </a:r>
            <a:r>
              <a:rPr lang="el-GR" altLang="cs-CZ" sz="2400" b="1" i="1">
                <a:latin typeface="Book Antiqua" pitchFamily="18" charset="0"/>
              </a:rPr>
              <a:t>β</a:t>
            </a:r>
            <a:r>
              <a:rPr lang="en-US" altLang="cs-CZ" sz="2400" b="1" i="1"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>
                <a:latin typeface="Book Antiqua" pitchFamily="18" charset="0"/>
              </a:rPr>
              <a:t>)</a:t>
            </a:r>
            <a:endParaRPr lang="en-US" altLang="cs-CZ" sz="2400" b="1"/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63504" name="Line 29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58" name="Freeform 30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59" name="Freeform 31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60" name="Freeform 32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61" name="Freeform 33"/>
          <p:cNvSpPr>
            <a:spLocks/>
          </p:cNvSpPr>
          <p:nvPr/>
        </p:nvSpPr>
        <p:spPr bwMode="auto">
          <a:xfrm rot="5230361">
            <a:off x="3950493" y="3018632"/>
            <a:ext cx="4214813" cy="2108200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62" name="Line 34"/>
          <p:cNvSpPr>
            <a:spLocks noChangeShapeType="1"/>
          </p:cNvSpPr>
          <p:nvPr/>
        </p:nvSpPr>
        <p:spPr bwMode="auto">
          <a:xfrm>
            <a:off x="395288" y="19891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323850" y="16287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jednotka</a:t>
            </a:r>
            <a:endParaRPr lang="en-US" altLang="cs-CZ"/>
          </a:p>
        </p:txBody>
      </p:sp>
      <p:sp>
        <p:nvSpPr>
          <p:cNvPr id="35864" name="Text Box 37"/>
          <p:cNvSpPr txBox="1">
            <a:spLocks noChangeArrowheads="1"/>
          </p:cNvSpPr>
          <p:nvPr/>
        </p:nvSpPr>
        <p:spPr bwMode="auto">
          <a:xfrm>
            <a:off x="3265488" y="3355975"/>
            <a:ext cx="468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0070C0"/>
                </a:solidFill>
              </a:rPr>
              <a:t>-1</a:t>
            </a:r>
            <a:endParaRPr lang="en-US" altLang="cs-CZ">
              <a:solidFill>
                <a:srgbClr val="0070C0"/>
              </a:solidFill>
            </a:endParaRPr>
          </a:p>
        </p:txBody>
      </p:sp>
      <p:sp>
        <p:nvSpPr>
          <p:cNvPr id="35865" name="Text Box 38"/>
          <p:cNvSpPr txBox="1">
            <a:spLocks noChangeArrowheads="1"/>
          </p:cNvSpPr>
          <p:nvPr/>
        </p:nvSpPr>
        <p:spPr bwMode="auto">
          <a:xfrm>
            <a:off x="4791075" y="370363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0070C0"/>
                </a:solidFill>
              </a:rPr>
              <a:t>1</a:t>
            </a:r>
            <a:endParaRPr lang="en-US" altLang="cs-CZ">
              <a:solidFill>
                <a:srgbClr val="0070C0"/>
              </a:solidFill>
            </a:endParaRPr>
          </a:p>
        </p:txBody>
      </p:sp>
      <p:sp>
        <p:nvSpPr>
          <p:cNvPr id="35866" name="Text Box 39"/>
          <p:cNvSpPr txBox="1">
            <a:spLocks noChangeArrowheads="1"/>
          </p:cNvSpPr>
          <p:nvPr/>
        </p:nvSpPr>
        <p:spPr bwMode="auto">
          <a:xfrm>
            <a:off x="4248150" y="4221163"/>
            <a:ext cx="468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0070C0"/>
                </a:solidFill>
              </a:rPr>
              <a:t>-1</a:t>
            </a:r>
            <a:endParaRPr lang="en-US" altLang="cs-CZ">
              <a:solidFill>
                <a:srgbClr val="0070C0"/>
              </a:solidFill>
            </a:endParaRPr>
          </a:p>
        </p:txBody>
      </p:sp>
      <p:sp>
        <p:nvSpPr>
          <p:cNvPr id="35867" name="Text Box 41"/>
          <p:cNvSpPr txBox="1">
            <a:spLocks noChangeArrowheads="1"/>
          </p:cNvSpPr>
          <p:nvPr/>
        </p:nvSpPr>
        <p:spPr bwMode="auto">
          <a:xfrm>
            <a:off x="3481388" y="4357688"/>
            <a:ext cx="403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-1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35868" name="Text Box 42"/>
          <p:cNvSpPr txBox="1">
            <a:spLocks noChangeArrowheads="1"/>
          </p:cNvSpPr>
          <p:nvPr/>
        </p:nvSpPr>
        <p:spPr bwMode="auto">
          <a:xfrm>
            <a:off x="2878138" y="3841750"/>
            <a:ext cx="442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0000"/>
                </a:solidFill>
              </a:rPr>
              <a:t>-1</a:t>
            </a:r>
            <a:endParaRPr lang="en-US" altLang="cs-CZ">
              <a:solidFill>
                <a:srgbClr val="FF0000"/>
              </a:solidFill>
            </a:endParaRPr>
          </a:p>
        </p:txBody>
      </p:sp>
      <p:sp>
        <p:nvSpPr>
          <p:cNvPr id="35869" name="Text Box 43"/>
          <p:cNvSpPr txBox="1">
            <a:spLocks noChangeArrowheads="1"/>
          </p:cNvSpPr>
          <p:nvPr/>
        </p:nvSpPr>
        <p:spPr bwMode="auto">
          <a:xfrm>
            <a:off x="5059363" y="32067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0000"/>
                </a:solidFill>
              </a:rPr>
              <a:t>1</a:t>
            </a:r>
            <a:endParaRPr lang="en-US" altLang="cs-CZ">
              <a:solidFill>
                <a:srgbClr val="FF0000"/>
              </a:solidFill>
            </a:endParaRPr>
          </a:p>
        </p:txBody>
      </p:sp>
      <p:sp>
        <p:nvSpPr>
          <p:cNvPr id="5" name="TextovéPole 30"/>
          <p:cNvSpPr txBox="1">
            <a:spLocks noChangeArrowheads="1"/>
          </p:cNvSpPr>
          <p:nvPr/>
        </p:nvSpPr>
        <p:spPr bwMode="auto">
          <a:xfrm>
            <a:off x="46038" y="2070100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cs-CZ" sz="2400" b="1" i="1" dirty="0">
                <a:latin typeface="Book Antiqua" pitchFamily="18" charset="0"/>
              </a:rPr>
              <a:t>x</a:t>
            </a:r>
            <a:r>
              <a:rPr lang="en-US" altLang="cs-CZ" sz="2400" b="1" baseline="-25000" dirty="0">
                <a:latin typeface="Book Antiqua" pitchFamily="18" charset="0"/>
              </a:rPr>
              <a:t>0</a:t>
            </a:r>
            <a:r>
              <a:rPr lang="cs-CZ" altLang="cs-CZ" sz="2400" b="1" baseline="30000" dirty="0"/>
              <a:t>2</a:t>
            </a:r>
            <a:r>
              <a:rPr lang="cs-CZ" altLang="cs-CZ" sz="2400" b="1" i="1" baseline="30000" dirty="0"/>
              <a:t> </a:t>
            </a:r>
            <a:r>
              <a:rPr lang="en-US" altLang="cs-CZ" sz="2400" b="1" i="1" dirty="0">
                <a:latin typeface="Book Antiqua" pitchFamily="18" charset="0"/>
              </a:rPr>
              <a:t>–</a:t>
            </a:r>
            <a:r>
              <a:rPr lang="cs-CZ" altLang="cs-CZ" sz="2400" b="1" i="1" dirty="0">
                <a:latin typeface="Book Antiqua" pitchFamily="18" charset="0"/>
              </a:rPr>
              <a:t> </a:t>
            </a:r>
            <a:r>
              <a:rPr lang="en-US" altLang="cs-CZ" sz="2400" b="1" i="1" dirty="0">
                <a:latin typeface="Book Antiqua" pitchFamily="18" charset="0"/>
              </a:rPr>
              <a:t>x</a:t>
            </a:r>
            <a:r>
              <a:rPr lang="cs-CZ" altLang="cs-CZ" sz="2400" b="1" baseline="30000" dirty="0"/>
              <a:t>2</a:t>
            </a:r>
            <a:r>
              <a:rPr lang="cs-CZ" altLang="cs-CZ" sz="2400" b="1" i="1" baseline="30000" dirty="0"/>
              <a:t> </a:t>
            </a:r>
            <a:r>
              <a:rPr lang="cs-CZ" altLang="cs-CZ" sz="2400" b="1" dirty="0">
                <a:latin typeface="Book Antiqua" pitchFamily="18" charset="0"/>
              </a:rPr>
              <a:t>= </a:t>
            </a:r>
            <a:r>
              <a:rPr lang="en-US" altLang="cs-CZ" sz="2400" b="1" dirty="0">
                <a:latin typeface="Book Antiqua" pitchFamily="18" charset="0"/>
              </a:rPr>
              <a:t>± </a:t>
            </a:r>
            <a:r>
              <a:rPr lang="cs-CZ" altLang="cs-CZ" sz="2400" b="1" dirty="0">
                <a:latin typeface="Book Antiqua" pitchFamily="18" charset="0"/>
              </a:rPr>
              <a:t>1</a:t>
            </a:r>
            <a:endParaRPr lang="en-US" altLang="cs-CZ" sz="2400" b="1" dirty="0">
              <a:latin typeface="Book Antiqua" pitchFamily="18" charset="0"/>
            </a:endParaRPr>
          </a:p>
        </p:txBody>
      </p:sp>
      <p:sp>
        <p:nvSpPr>
          <p:cNvPr id="35871" name="Text Box 45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0</a:t>
            </a:r>
            <a:endParaRPr lang="en-US" altLang="cs-CZ"/>
          </a:p>
        </p:txBody>
      </p:sp>
      <p:sp>
        <p:nvSpPr>
          <p:cNvPr id="35872" name="Text Box 46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1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35873" name="Text Box 47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0070C0"/>
                </a:solidFill>
              </a:rPr>
              <a:t>1</a:t>
            </a:r>
            <a:endParaRPr lang="en-US" altLang="cs-CZ">
              <a:solidFill>
                <a:srgbClr val="0070C0"/>
              </a:solidFill>
            </a:endParaRPr>
          </a:p>
        </p:txBody>
      </p:sp>
      <p:cxnSp>
        <p:nvCxnSpPr>
          <p:cNvPr id="38" name="Přímá spojovací čára 18"/>
          <p:cNvCxnSpPr/>
          <p:nvPr/>
        </p:nvCxnSpPr>
        <p:spPr>
          <a:xfrm rot="10800000" flipV="1">
            <a:off x="1668463" y="1484313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20"/>
          <p:cNvCxnSpPr/>
          <p:nvPr/>
        </p:nvCxnSpPr>
        <p:spPr>
          <a:xfrm>
            <a:off x="1882775" y="1555750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152900" y="290195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962525" y="36544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4152900" y="44926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267075" y="366395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524375" y="280670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5086350" y="321627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3171825" y="405447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3762375" y="45688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353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5858" grpId="0" animBg="1"/>
      <p:bldP spid="35859" grpId="0" animBg="1"/>
      <p:bldP spid="35860" grpId="0" animBg="1"/>
      <p:bldP spid="35861" grpId="0" animBg="1"/>
      <p:bldP spid="35862" grpId="0" animBg="1"/>
      <p:bldP spid="94243" grpId="0"/>
      <p:bldP spid="35864" grpId="0"/>
      <p:bldP spid="35865" grpId="0"/>
      <p:bldP spid="35866" grpId="0"/>
      <p:bldP spid="35867" grpId="0"/>
      <p:bldP spid="35868" grpId="0"/>
      <p:bldP spid="35869" grpId="0"/>
      <p:bldP spid="5" grpId="0"/>
      <p:bldP spid="35871" grpId="0"/>
      <p:bldP spid="35872" grpId="0"/>
      <p:bldP spid="35873" grpId="0"/>
      <p:bldP spid="6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ovéPole 4"/>
          <p:cNvSpPr txBox="1">
            <a:spLocks noChangeArrowheads="1"/>
          </p:cNvSpPr>
          <p:nvPr/>
        </p:nvSpPr>
        <p:spPr bwMode="auto">
          <a:xfrm>
            <a:off x="1741488" y="444500"/>
            <a:ext cx="6546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latin typeface="Book Antiqua" pitchFamily="18" charset="0"/>
              </a:rPr>
              <a:t>Relativistická kinematika graficky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1744663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10" name="Přímá spojovací čára 9"/>
          <p:cNvCxnSpPr/>
          <p:nvPr/>
        </p:nvCxnSpPr>
        <p:spPr>
          <a:xfrm>
            <a:off x="1500188" y="2998788"/>
            <a:ext cx="5715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500188" y="4500563"/>
            <a:ext cx="5715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429000" y="2428875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999038" y="2428875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1825" y="1744663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" name="Přímá spojovací čára 15"/>
          <p:cNvCxnSpPr/>
          <p:nvPr/>
        </p:nvCxnSpPr>
        <p:spPr>
          <a:xfrm flipH="1">
            <a:off x="4021138" y="2060575"/>
            <a:ext cx="1785937" cy="4154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1288256" y="3802857"/>
            <a:ext cx="3389313" cy="1435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162675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4" name="Přímá spojovací čára 23"/>
          <p:cNvCxnSpPr/>
          <p:nvPr/>
        </p:nvCxnSpPr>
        <p:spPr>
          <a:xfrm rot="10800000" flipV="1">
            <a:off x="785813" y="2143125"/>
            <a:ext cx="5168900" cy="22209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H="1">
            <a:off x="1255713" y="3511550"/>
            <a:ext cx="5419725" cy="2401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278188" y="1211263"/>
            <a:ext cx="1635125" cy="461962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solidFill>
                  <a:srgbClr val="00B0F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B0F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B0F0"/>
                </a:solidFill>
                <a:latin typeface="Book Antiqua" pitchFamily="18" charset="0"/>
              </a:rPr>
              <a:t>=ct; x=0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786563" y="3781425"/>
            <a:ext cx="2357437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x;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současnost t=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5026025" y="1225550"/>
            <a:ext cx="1782763" cy="461963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x‘=0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575425" y="2768600"/>
            <a:ext cx="2579688" cy="461963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současnost t‘=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  <a:p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>
                <a:latin typeface="Book Antiqua" pitchFamily="18" charset="0"/>
              </a:rPr>
              <a:t>=</a:t>
            </a:r>
            <a:r>
              <a:rPr lang="en-US" altLang="cs-CZ" sz="2400" b="1" i="1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rgbClr val="0070C0"/>
              </a:solidFill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550025" y="1600200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18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solidFill>
                  <a:srgbClr val="00B0F0"/>
                </a:solidFill>
                <a:latin typeface="Book Antiqua" pitchFamily="18" charset="0"/>
              </a:rPr>
              <a:t>S</a:t>
            </a:r>
            <a:endParaRPr lang="en-US" altLang="cs-CZ" sz="3200" b="1" i="1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1606550"/>
            <a:ext cx="522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sz="32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sz="32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1724025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1593850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4244975" y="2428875"/>
            <a:ext cx="1709738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954713" y="2428875"/>
            <a:ext cx="0" cy="128587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endCxn id="68" idx="6"/>
          </p:cNvCxnSpPr>
          <p:nvPr/>
        </p:nvCxnSpPr>
        <p:spPr>
          <a:xfrm flipH="1">
            <a:off x="4498975" y="2428875"/>
            <a:ext cx="1455738" cy="700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5737225" y="2428875"/>
            <a:ext cx="217488" cy="61118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5932488" y="2400300"/>
            <a:ext cx="44450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TextovéPole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63599" y="2185580"/>
            <a:ext cx="462756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3959225" y="292417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767263" y="366712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3132138" y="3686175"/>
            <a:ext cx="388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3883025" y="4419600"/>
            <a:ext cx="390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4181475" y="2949575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4941888" y="3657600"/>
            <a:ext cx="11430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370263" y="365760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4171950" y="444341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9938" y="2670175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5230813" y="320040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684588" y="474186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3074988" y="413861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4313238" y="2455863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5253038" y="3200400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413125" y="4570413"/>
            <a:ext cx="38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787650" y="3905250"/>
            <a:ext cx="390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6" name="Ovál 65"/>
          <p:cNvSpPr/>
          <p:nvPr/>
        </p:nvSpPr>
        <p:spPr>
          <a:xfrm>
            <a:off x="4214813" y="2382838"/>
            <a:ext cx="49212" cy="730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5929313" y="3657600"/>
            <a:ext cx="444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4441825" y="3071813"/>
            <a:ext cx="571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5708650" y="3006725"/>
            <a:ext cx="571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238250"/>
            <a:ext cx="1104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0070C0"/>
                </a:solidFill>
                <a:latin typeface="Book Antiqua" pitchFamily="18" charset="0"/>
              </a:rPr>
              <a:t>0  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1660525"/>
            <a:ext cx="1335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9225" y="2274888"/>
            <a:ext cx="2127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20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5745163" y="3727450"/>
            <a:ext cx="4540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200">
                <a:solidFill>
                  <a:srgbClr val="00B0F0"/>
                </a:solidFill>
              </a:rPr>
              <a:t>2,3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132263" y="2932113"/>
            <a:ext cx="5032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200">
                <a:solidFill>
                  <a:srgbClr val="FF0000"/>
                </a:solidFill>
              </a:rPr>
              <a:t>0,6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5549900" y="3097213"/>
            <a:ext cx="436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200">
                <a:solidFill>
                  <a:srgbClr val="FF0000"/>
                </a:solidFill>
              </a:rPr>
              <a:t>1,3</a:t>
            </a:r>
          </a:p>
        </p:txBody>
      </p:sp>
      <p:sp>
        <p:nvSpPr>
          <p:cNvPr id="6149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086475" y="1944688"/>
            <a:ext cx="11445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Cambria" pitchFamily="18" charset="0"/>
              </a:rPr>
              <a:t>(2; 2,3)</a:t>
            </a:r>
          </a:p>
          <a:p>
            <a:r>
              <a:rPr lang="cs-CZ">
                <a:solidFill>
                  <a:srgbClr val="FF0000"/>
                </a:solidFill>
                <a:latin typeface="Cambria" pitchFamily="18" charset="0"/>
              </a:rPr>
              <a:t>(0,6; 1,3)</a:t>
            </a:r>
          </a:p>
        </p:txBody>
      </p:sp>
      <p:sp>
        <p:nvSpPr>
          <p:cNvPr id="65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E90AD8D0-2AE4-420B-B8AC-EFB978526C9E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31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42" grpId="0" animBg="1"/>
      <p:bldP spid="45" grpId="0"/>
      <p:bldP spid="50" grpId="0"/>
      <p:bldP spid="51" grpId="0"/>
      <p:bldP spid="52" grpId="0"/>
      <p:bldP spid="46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6" grpId="0" animBg="1"/>
      <p:bldP spid="67" grpId="0" animBg="1"/>
      <p:bldP spid="68" grpId="0" animBg="1"/>
      <p:bldP spid="70" grpId="0" animBg="1"/>
      <p:bldP spid="8" grpId="0"/>
      <p:bldP spid="72" grpId="0"/>
      <p:bldP spid="18" grpId="0"/>
      <p:bldP spid="20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B7D5757-C7FB-4EE6-9966-752EBF8CF751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32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4515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662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latin typeface="Book Antiqua" pitchFamily="18" charset="0"/>
              </a:rPr>
              <a:t>Metrová tyč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51025" y="2955925"/>
            <a:ext cx="4564063" cy="1954213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50018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617663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611563" y="1052513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127875" y="3830638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 noProof="1">
                <a:solidFill>
                  <a:srgbClr val="0099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0099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0099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99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b="1" i="1">
                <a:solidFill>
                  <a:srgbClr val="FF0000"/>
                </a:solidFill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latin typeface="Book Antiqua" pitchFamily="18" charset="0"/>
              </a:rPr>
              <a:t>γ</a:t>
            </a:r>
            <a:r>
              <a:rPr lang="en-US" altLang="cs-CZ" sz="2400" b="1">
                <a:latin typeface="Book Antiqua" pitchFamily="18" charset="0"/>
              </a:rPr>
              <a:t>(</a:t>
            </a:r>
            <a:r>
              <a:rPr lang="en-US" altLang="cs-CZ" sz="2400" b="1" i="1">
                <a:latin typeface="Book Antiqua" pitchFamily="18" charset="0"/>
              </a:rPr>
              <a:t>x – </a:t>
            </a:r>
            <a:r>
              <a:rPr lang="el-GR" altLang="cs-CZ" sz="2400" b="1" i="1">
                <a:latin typeface="Book Antiqua" pitchFamily="18" charset="0"/>
              </a:rPr>
              <a:t>β</a:t>
            </a:r>
            <a:r>
              <a:rPr lang="en-US" altLang="cs-CZ" sz="2400" b="1" i="1">
                <a:latin typeface="Book Antiqua" pitchFamily="18" charset="0"/>
              </a:rPr>
              <a:t> x</a:t>
            </a:r>
            <a:r>
              <a:rPr lang="en-US" altLang="cs-CZ" sz="2400" b="1" baseline="-25000">
                <a:latin typeface="Book Antiqua" pitchFamily="18" charset="0"/>
              </a:rPr>
              <a:t>0</a:t>
            </a:r>
            <a:r>
              <a:rPr lang="en-US" altLang="cs-CZ" sz="2400" b="1">
                <a:latin typeface="Book Antiqua" pitchFamily="18" charset="0"/>
              </a:rPr>
              <a:t>)</a:t>
            </a:r>
          </a:p>
          <a:p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latin typeface="Book Antiqua" pitchFamily="18" charset="0"/>
              </a:rPr>
              <a:t>γ</a:t>
            </a:r>
            <a:r>
              <a:rPr lang="en-US" altLang="cs-CZ" sz="2400" b="1">
                <a:latin typeface="Book Antiqua" pitchFamily="18" charset="0"/>
              </a:rPr>
              <a:t>(</a:t>
            </a:r>
            <a:r>
              <a:rPr lang="en-US" altLang="cs-CZ" sz="2400" b="1" i="1">
                <a:latin typeface="Book Antiqua" pitchFamily="18" charset="0"/>
              </a:rPr>
              <a:t>x</a:t>
            </a:r>
            <a:r>
              <a:rPr lang="en-US" altLang="cs-CZ" sz="2400" b="1" baseline="-25000">
                <a:latin typeface="Book Antiqua" pitchFamily="18" charset="0"/>
              </a:rPr>
              <a:t>0</a:t>
            </a:r>
            <a:r>
              <a:rPr lang="en-US" altLang="cs-CZ" sz="2400" b="1" i="1">
                <a:latin typeface="Book Antiqua" pitchFamily="18" charset="0"/>
              </a:rPr>
              <a:t> – </a:t>
            </a:r>
            <a:r>
              <a:rPr lang="el-GR" altLang="cs-CZ" sz="2400" b="1" i="1">
                <a:latin typeface="Book Antiqua" pitchFamily="18" charset="0"/>
              </a:rPr>
              <a:t>β</a:t>
            </a:r>
            <a:r>
              <a:rPr lang="en-US" altLang="cs-CZ" sz="2400" b="1" i="1">
                <a:latin typeface="Book Antiqua" pitchFamily="18" charset="0"/>
              </a:rPr>
              <a:t> x</a:t>
            </a:r>
            <a:r>
              <a:rPr lang="en-US" altLang="cs-CZ" sz="2400" b="1">
                <a:latin typeface="Book Antiqua" pitchFamily="18" charset="0"/>
              </a:rPr>
              <a:t>)</a:t>
            </a:r>
            <a:endParaRPr lang="en-US" altLang="cs-CZ" sz="2400" b="1"/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64528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4529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4530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4531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4532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4533" name="Text Box 27"/>
          <p:cNvSpPr txBox="1">
            <a:spLocks noChangeArrowheads="1"/>
          </p:cNvSpPr>
          <p:nvPr/>
        </p:nvSpPr>
        <p:spPr bwMode="auto">
          <a:xfrm>
            <a:off x="4859338" y="37099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0070C0"/>
                </a:solidFill>
              </a:rPr>
              <a:t>1</a:t>
            </a:r>
            <a:endParaRPr lang="en-US" altLang="cs-CZ">
              <a:solidFill>
                <a:srgbClr val="0070C0"/>
              </a:solidFill>
            </a:endParaRPr>
          </a:p>
        </p:txBody>
      </p:sp>
      <p:sp>
        <p:nvSpPr>
          <p:cNvPr id="64534" name="Text Box 28"/>
          <p:cNvSpPr txBox="1">
            <a:spLocks noChangeArrowheads="1"/>
          </p:cNvSpPr>
          <p:nvPr/>
        </p:nvSpPr>
        <p:spPr bwMode="auto">
          <a:xfrm>
            <a:off x="4203700" y="4268788"/>
            <a:ext cx="496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0070C0"/>
                </a:solidFill>
              </a:rPr>
              <a:t>-1</a:t>
            </a:r>
            <a:endParaRPr lang="en-US" altLang="cs-CZ">
              <a:solidFill>
                <a:srgbClr val="0070C0"/>
              </a:solidFill>
            </a:endParaRPr>
          </a:p>
        </p:txBody>
      </p:sp>
      <p:sp>
        <p:nvSpPr>
          <p:cNvPr id="36888" name="Text Box 30"/>
          <p:cNvSpPr txBox="1">
            <a:spLocks noChangeArrowheads="1"/>
          </p:cNvSpPr>
          <p:nvPr/>
        </p:nvSpPr>
        <p:spPr bwMode="auto">
          <a:xfrm>
            <a:off x="3476625" y="4424363"/>
            <a:ext cx="495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>
                <a:solidFill>
                  <a:srgbClr val="FF3300"/>
                </a:solidFill>
              </a:rPr>
              <a:t>-1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36889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00B050"/>
                </a:solidFill>
              </a:rPr>
              <a:t>1</a:t>
            </a:r>
            <a:endParaRPr lang="en-US" altLang="cs-CZ">
              <a:solidFill>
                <a:srgbClr val="00B050"/>
              </a:solidFill>
            </a:endParaRPr>
          </a:p>
        </p:txBody>
      </p:sp>
      <p:cxnSp>
        <p:nvCxnSpPr>
          <p:cNvPr id="5" name="Přímá spojovací čára 6"/>
          <p:cNvCxnSpPr>
            <a:cxnSpLocks noChangeShapeType="1"/>
          </p:cNvCxnSpPr>
          <p:nvPr/>
        </p:nvCxnSpPr>
        <p:spPr bwMode="auto">
          <a:xfrm flipH="1">
            <a:off x="5146675" y="2060575"/>
            <a:ext cx="1588" cy="4140200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36893" name="Line 36"/>
          <p:cNvSpPr>
            <a:spLocks noChangeShapeType="1"/>
          </p:cNvSpPr>
          <p:nvPr/>
        </p:nvSpPr>
        <p:spPr bwMode="auto">
          <a:xfrm>
            <a:off x="4211638" y="55753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94" name="Line 37"/>
          <p:cNvSpPr>
            <a:spLocks noChangeShapeType="1"/>
          </p:cNvSpPr>
          <p:nvPr/>
        </p:nvSpPr>
        <p:spPr bwMode="auto">
          <a:xfrm>
            <a:off x="4211638" y="53435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95" name="Line 38"/>
          <p:cNvSpPr>
            <a:spLocks noChangeShapeType="1"/>
          </p:cNvSpPr>
          <p:nvPr/>
        </p:nvSpPr>
        <p:spPr bwMode="auto">
          <a:xfrm>
            <a:off x="4211638" y="5097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96" name="Line 39"/>
          <p:cNvSpPr>
            <a:spLocks noChangeShapeType="1"/>
          </p:cNvSpPr>
          <p:nvPr/>
        </p:nvSpPr>
        <p:spPr bwMode="auto">
          <a:xfrm>
            <a:off x="4211638" y="48593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4542" name="Text Box 40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0</a:t>
            </a:r>
            <a:endParaRPr lang="en-US" altLang="cs-CZ"/>
          </a:p>
        </p:txBody>
      </p:sp>
      <p:sp>
        <p:nvSpPr>
          <p:cNvPr id="36898" name="Text Box 4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1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64544" name="Text Box 42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0070C0"/>
                </a:solidFill>
              </a:rPr>
              <a:t>1</a:t>
            </a:r>
            <a:endParaRPr lang="en-US" altLang="cs-CZ">
              <a:solidFill>
                <a:srgbClr val="0070C0"/>
              </a:solidFill>
            </a:endParaRPr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4213225" y="3892550"/>
            <a:ext cx="896938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38" name="Přímá spojovací čára 22"/>
          <p:cNvCxnSpPr>
            <a:cxnSpLocks noChangeShapeType="1"/>
          </p:cNvCxnSpPr>
          <p:nvPr/>
        </p:nvCxnSpPr>
        <p:spPr bwMode="auto">
          <a:xfrm flipH="1">
            <a:off x="4165600" y="4197350"/>
            <a:ext cx="974725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flipH="1">
            <a:off x="4211638" y="4540250"/>
            <a:ext cx="898525" cy="360363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40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30375" y="1462088"/>
            <a:ext cx="4786313" cy="4714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Přímá spojovací čára 20"/>
          <p:cNvCxnSpPr>
            <a:cxnSpLocks noChangeShapeType="1"/>
          </p:cNvCxnSpPr>
          <p:nvPr/>
        </p:nvCxnSpPr>
        <p:spPr bwMode="auto">
          <a:xfrm>
            <a:off x="1911350" y="1566863"/>
            <a:ext cx="4857750" cy="457200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781300" y="3892550"/>
            <a:ext cx="495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>
                <a:solidFill>
                  <a:srgbClr val="00B050"/>
                </a:solidFill>
              </a:rPr>
              <a:t>-1</a:t>
            </a:r>
            <a:endParaRPr lang="en-US" altLang="cs-CZ">
              <a:solidFill>
                <a:srgbClr val="00B050"/>
              </a:solidFill>
            </a:endParaRPr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4221163" y="46196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4211638" y="43783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8" name="Line 39"/>
          <p:cNvSpPr>
            <a:spLocks noChangeShapeType="1"/>
          </p:cNvSpPr>
          <p:nvPr/>
        </p:nvSpPr>
        <p:spPr bwMode="auto">
          <a:xfrm>
            <a:off x="4230688" y="41544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>
            <a:off x="4221163" y="39497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4230688" y="37163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>
            <a:off x="4202113" y="34544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52" name="Přímá spojovací čára 22"/>
          <p:cNvCxnSpPr>
            <a:cxnSpLocks noChangeShapeType="1"/>
          </p:cNvCxnSpPr>
          <p:nvPr/>
        </p:nvCxnSpPr>
        <p:spPr bwMode="auto">
          <a:xfrm flipH="1">
            <a:off x="4230688" y="4865688"/>
            <a:ext cx="898525" cy="360362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53" name="Přímá spojovací čára 22"/>
          <p:cNvCxnSpPr>
            <a:cxnSpLocks noChangeShapeType="1"/>
          </p:cNvCxnSpPr>
          <p:nvPr/>
        </p:nvCxnSpPr>
        <p:spPr bwMode="auto">
          <a:xfrm flipH="1">
            <a:off x="4211638" y="5208588"/>
            <a:ext cx="898525" cy="360362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54" name="Přímá spojovací čára 22"/>
          <p:cNvCxnSpPr>
            <a:cxnSpLocks noChangeShapeType="1"/>
          </p:cNvCxnSpPr>
          <p:nvPr/>
        </p:nvCxnSpPr>
        <p:spPr bwMode="auto">
          <a:xfrm flipH="1">
            <a:off x="4232275" y="2965450"/>
            <a:ext cx="896938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sp>
        <p:nvSpPr>
          <p:cNvPr id="55" name="Line 39"/>
          <p:cNvSpPr>
            <a:spLocks noChangeShapeType="1"/>
          </p:cNvSpPr>
          <p:nvPr/>
        </p:nvSpPr>
        <p:spPr bwMode="auto">
          <a:xfrm>
            <a:off x="4221163" y="32559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" name="Line 39"/>
          <p:cNvSpPr>
            <a:spLocks noChangeShapeType="1"/>
          </p:cNvSpPr>
          <p:nvPr/>
        </p:nvSpPr>
        <p:spPr bwMode="auto">
          <a:xfrm>
            <a:off x="4173538" y="30543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" name="Line 39"/>
          <p:cNvSpPr>
            <a:spLocks noChangeShapeType="1"/>
          </p:cNvSpPr>
          <p:nvPr/>
        </p:nvSpPr>
        <p:spPr bwMode="auto">
          <a:xfrm>
            <a:off x="4217988" y="28606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8" name="Line 39"/>
          <p:cNvSpPr>
            <a:spLocks noChangeShapeType="1"/>
          </p:cNvSpPr>
          <p:nvPr/>
        </p:nvSpPr>
        <p:spPr bwMode="auto">
          <a:xfrm>
            <a:off x="4184650" y="26495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Obousměrná vodorovná šipka 11"/>
          <p:cNvSpPr/>
          <p:nvPr/>
        </p:nvSpPr>
        <p:spPr>
          <a:xfrm rot="20259035">
            <a:off x="4192588" y="2271713"/>
            <a:ext cx="941387" cy="233362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Obousměrná vodorovná šipka 60"/>
          <p:cNvSpPr/>
          <p:nvPr/>
        </p:nvSpPr>
        <p:spPr>
          <a:xfrm rot="20356857">
            <a:off x="4224338" y="3387725"/>
            <a:ext cx="904875" cy="234950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245100" y="3208338"/>
            <a:ext cx="90488" cy="8255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3" name="Přímá spojovací čára 22"/>
          <p:cNvCxnSpPr>
            <a:cxnSpLocks noChangeShapeType="1"/>
          </p:cNvCxnSpPr>
          <p:nvPr/>
        </p:nvCxnSpPr>
        <p:spPr bwMode="auto">
          <a:xfrm flipH="1">
            <a:off x="4246563" y="2714625"/>
            <a:ext cx="896937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64" name="Přímá spojovací čára 22"/>
          <p:cNvCxnSpPr>
            <a:cxnSpLocks noChangeShapeType="1"/>
          </p:cNvCxnSpPr>
          <p:nvPr/>
        </p:nvCxnSpPr>
        <p:spPr bwMode="auto">
          <a:xfrm flipH="1">
            <a:off x="4214813" y="2486025"/>
            <a:ext cx="896937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65" name="Přímá spojovací čára 22"/>
          <p:cNvCxnSpPr>
            <a:cxnSpLocks noChangeShapeType="1"/>
          </p:cNvCxnSpPr>
          <p:nvPr/>
        </p:nvCxnSpPr>
        <p:spPr bwMode="auto">
          <a:xfrm flipH="1">
            <a:off x="4227513" y="3586163"/>
            <a:ext cx="896937" cy="377825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sp>
        <p:nvSpPr>
          <p:cNvPr id="6457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6888" grpId="0"/>
      <p:bldP spid="36889" grpId="0"/>
      <p:bldP spid="36893" grpId="0" animBg="1"/>
      <p:bldP spid="36894" grpId="0" animBg="1"/>
      <p:bldP spid="36895" grpId="0" animBg="1"/>
      <p:bldP spid="36896" grpId="0" animBg="1"/>
      <p:bldP spid="36898" grpId="0"/>
      <p:bldP spid="42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58" grpId="0" animBg="1"/>
      <p:bldP spid="12" grpId="0" animBg="1"/>
      <p:bldP spid="61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AA1AFA1B-453A-4541-BDBB-F94C6D09C189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33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5539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436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latin typeface="Book Antiqua" pitchFamily="18" charset="0"/>
              </a:rPr>
              <a:t>Metrová tyč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31975" y="2997200"/>
            <a:ext cx="4529138" cy="1906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8113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714500" y="1382713"/>
            <a:ext cx="4857750" cy="4572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latin typeface="Book Antiqua" pitchFamily="18" charset="0"/>
              </a:rPr>
              <a:t>x</a:t>
            </a:r>
            <a:r>
              <a:rPr lang="cs-CZ" altLang="cs-CZ" sz="2400" b="1" baseline="-25000">
                <a:latin typeface="Book Antiqua" pitchFamily="18" charset="0"/>
              </a:rPr>
              <a:t>0</a:t>
            </a:r>
            <a:r>
              <a:rPr lang="cs-CZ" altLang="cs-CZ" sz="2400" b="1" i="1"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5550"/>
            <a:ext cx="196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i="1"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latin typeface="Book Antiqua" pitchFamily="18" charset="0"/>
              </a:rPr>
              <a:t>x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r>
              <a:rPr lang="cs-CZ" altLang="cs-CZ" sz="2400" b="1" baseline="-25000">
                <a:latin typeface="Book Antiqua" pitchFamily="18" charset="0"/>
              </a:rPr>
              <a:t>0</a:t>
            </a:r>
            <a:r>
              <a:rPr lang="cs-CZ" altLang="cs-CZ" sz="2400" b="1" i="1">
                <a:latin typeface="Book Antiqua" pitchFamily="18" charset="0"/>
              </a:rPr>
              <a:t>=ct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endParaRPr lang="cs-CZ" altLang="cs-CZ" sz="2400" b="1" i="1"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 noProof="1">
                <a:latin typeface="Book Antiqua" pitchFamily="18" charset="0"/>
              </a:rPr>
              <a:t>x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r>
              <a:rPr lang="cs-CZ" altLang="cs-CZ" sz="2400" b="1" i="1">
                <a:latin typeface="Book Antiqua" pitchFamily="18" charset="0"/>
              </a:rPr>
              <a:t>; </a:t>
            </a:r>
            <a:r>
              <a:rPr lang="cs-CZ" altLang="cs-CZ" sz="2400" i="1"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b="1" i="1">
                <a:solidFill>
                  <a:srgbClr val="FF0000"/>
                </a:solidFill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latin typeface="Book Antiqua" pitchFamily="18" charset="0"/>
              </a:rPr>
              <a:t>γ</a:t>
            </a:r>
            <a:r>
              <a:rPr lang="en-US" altLang="cs-CZ" sz="2400" b="1">
                <a:latin typeface="Book Antiqua" pitchFamily="18" charset="0"/>
              </a:rPr>
              <a:t>(</a:t>
            </a:r>
            <a:r>
              <a:rPr lang="en-US" altLang="cs-CZ" sz="2400" b="1" i="1">
                <a:latin typeface="Book Antiqua" pitchFamily="18" charset="0"/>
              </a:rPr>
              <a:t>x – </a:t>
            </a:r>
            <a:r>
              <a:rPr lang="el-GR" altLang="cs-CZ" sz="2400" b="1" i="1">
                <a:latin typeface="Book Antiqua" pitchFamily="18" charset="0"/>
              </a:rPr>
              <a:t>β</a:t>
            </a:r>
            <a:r>
              <a:rPr lang="en-US" altLang="cs-CZ" sz="2400" b="1" i="1">
                <a:latin typeface="Book Antiqua" pitchFamily="18" charset="0"/>
              </a:rPr>
              <a:t> x</a:t>
            </a:r>
            <a:r>
              <a:rPr lang="en-US" altLang="cs-CZ" sz="2400" b="1" baseline="-25000">
                <a:latin typeface="Book Antiqua" pitchFamily="18" charset="0"/>
              </a:rPr>
              <a:t>0</a:t>
            </a:r>
            <a:r>
              <a:rPr lang="en-US" altLang="cs-CZ" sz="2400" b="1">
                <a:latin typeface="Book Antiqua" pitchFamily="18" charset="0"/>
              </a:rPr>
              <a:t>)</a:t>
            </a:r>
          </a:p>
          <a:p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latin typeface="Book Antiqua" pitchFamily="18" charset="0"/>
              </a:rPr>
              <a:t>γ</a:t>
            </a:r>
            <a:r>
              <a:rPr lang="en-US" altLang="cs-CZ" sz="2400" b="1">
                <a:latin typeface="Book Antiqua" pitchFamily="18" charset="0"/>
              </a:rPr>
              <a:t>(</a:t>
            </a:r>
            <a:r>
              <a:rPr lang="en-US" altLang="cs-CZ" sz="2400" b="1" i="1">
                <a:latin typeface="Book Antiqua" pitchFamily="18" charset="0"/>
              </a:rPr>
              <a:t>x</a:t>
            </a:r>
            <a:r>
              <a:rPr lang="en-US" altLang="cs-CZ" sz="2400" b="1" baseline="-25000">
                <a:latin typeface="Book Antiqua" pitchFamily="18" charset="0"/>
              </a:rPr>
              <a:t>0</a:t>
            </a:r>
            <a:r>
              <a:rPr lang="en-US" altLang="cs-CZ" sz="2400" b="1" i="1">
                <a:latin typeface="Book Antiqua" pitchFamily="18" charset="0"/>
              </a:rPr>
              <a:t> – </a:t>
            </a:r>
            <a:r>
              <a:rPr lang="el-GR" altLang="cs-CZ" sz="2400" b="1" i="1">
                <a:latin typeface="Book Antiqua" pitchFamily="18" charset="0"/>
              </a:rPr>
              <a:t>β</a:t>
            </a:r>
            <a:r>
              <a:rPr lang="en-US" altLang="cs-CZ" sz="2400" b="1" i="1">
                <a:latin typeface="Book Antiqua" pitchFamily="18" charset="0"/>
              </a:rPr>
              <a:t> x</a:t>
            </a:r>
            <a:r>
              <a:rPr lang="en-US" altLang="cs-CZ" sz="2400" b="1">
                <a:latin typeface="Book Antiqua" pitchFamily="18" charset="0"/>
              </a:rPr>
              <a:t>)</a:t>
            </a:r>
            <a:endParaRPr lang="en-US" altLang="cs-CZ" sz="2400" b="1"/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65552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3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4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5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6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Text Box 26"/>
          <p:cNvSpPr txBox="1">
            <a:spLocks noChangeArrowheads="1"/>
          </p:cNvSpPr>
          <p:nvPr/>
        </p:nvSpPr>
        <p:spPr bwMode="auto">
          <a:xfrm>
            <a:off x="2876550" y="3357563"/>
            <a:ext cx="465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-1</a:t>
            </a:r>
            <a:endParaRPr lang="en-US" altLang="cs-CZ"/>
          </a:p>
        </p:txBody>
      </p:sp>
      <p:sp>
        <p:nvSpPr>
          <p:cNvPr id="65558" name="Text Box 27"/>
          <p:cNvSpPr txBox="1">
            <a:spLocks noChangeArrowheads="1"/>
          </p:cNvSpPr>
          <p:nvPr/>
        </p:nvSpPr>
        <p:spPr bwMode="auto">
          <a:xfrm>
            <a:off x="5122863" y="37099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1</a:t>
            </a:r>
            <a:endParaRPr lang="en-US" altLang="cs-CZ"/>
          </a:p>
        </p:txBody>
      </p:sp>
      <p:sp>
        <p:nvSpPr>
          <p:cNvPr id="65559" name="Text Box 28"/>
          <p:cNvSpPr txBox="1">
            <a:spLocks noChangeArrowheads="1"/>
          </p:cNvSpPr>
          <p:nvPr/>
        </p:nvSpPr>
        <p:spPr bwMode="auto">
          <a:xfrm>
            <a:off x="4248150" y="4221163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-1</a:t>
            </a:r>
            <a:endParaRPr lang="en-US" altLang="cs-CZ"/>
          </a:p>
        </p:txBody>
      </p:sp>
      <p:sp>
        <p:nvSpPr>
          <p:cNvPr id="37913" name="Text Box 30"/>
          <p:cNvSpPr txBox="1">
            <a:spLocks noChangeArrowheads="1"/>
          </p:cNvSpPr>
          <p:nvPr/>
        </p:nvSpPr>
        <p:spPr bwMode="auto">
          <a:xfrm>
            <a:off x="3487738" y="4357688"/>
            <a:ext cx="503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-1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37914" name="Text Box 31"/>
          <p:cNvSpPr txBox="1">
            <a:spLocks noChangeArrowheads="1"/>
          </p:cNvSpPr>
          <p:nvPr/>
        </p:nvSpPr>
        <p:spPr bwMode="auto">
          <a:xfrm>
            <a:off x="2916238" y="3860800"/>
            <a:ext cx="503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32B503"/>
                </a:solidFill>
              </a:rPr>
              <a:t>-1</a:t>
            </a:r>
            <a:endParaRPr lang="en-US" altLang="cs-CZ">
              <a:solidFill>
                <a:srgbClr val="32B503"/>
              </a:solidFill>
            </a:endParaRPr>
          </a:p>
        </p:txBody>
      </p:sp>
      <p:sp>
        <p:nvSpPr>
          <p:cNvPr id="37915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32B503"/>
                </a:solidFill>
              </a:rPr>
              <a:t>1</a:t>
            </a:r>
            <a:endParaRPr lang="en-US" altLang="cs-CZ">
              <a:solidFill>
                <a:srgbClr val="32B503"/>
              </a:solidFill>
            </a:endParaRPr>
          </a:p>
        </p:txBody>
      </p:sp>
      <p:cxnSp>
        <p:nvCxnSpPr>
          <p:cNvPr id="5" name="Přímá spojovací čára 14"/>
          <p:cNvCxnSpPr>
            <a:cxnSpLocks noChangeShapeType="1"/>
          </p:cNvCxnSpPr>
          <p:nvPr/>
        </p:nvCxnSpPr>
        <p:spPr bwMode="auto">
          <a:xfrm rot="5400000">
            <a:off x="2798762" y="2482851"/>
            <a:ext cx="4714875" cy="20002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419475" y="51577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10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275013" y="5508625"/>
            <a:ext cx="1008062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11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563938" y="4797425"/>
            <a:ext cx="1008062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12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708400" y="4437063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1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873500" y="4076700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sp>
        <p:nvSpPr>
          <p:cNvPr id="37922" name="Text Box 46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1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65570" name="Text Box 47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1</a:t>
            </a:r>
            <a:endParaRPr lang="en-US" altLang="cs-CZ"/>
          </a:p>
        </p:txBody>
      </p:sp>
      <p:cxnSp>
        <p:nvCxnSpPr>
          <p:cNvPr id="37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73225" y="1489075"/>
            <a:ext cx="4786313" cy="4714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" name="Přímá spojovací čára 20"/>
          <p:cNvCxnSpPr>
            <a:cxnSpLocks noChangeShapeType="1"/>
          </p:cNvCxnSpPr>
          <p:nvPr/>
        </p:nvCxnSpPr>
        <p:spPr bwMode="auto">
          <a:xfrm>
            <a:off x="2060575" y="1738313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995738" y="3789363"/>
            <a:ext cx="1009650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40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098925" y="35575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41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346575" y="2932113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cxnSp>
        <p:nvCxnSpPr>
          <p:cNvPr id="42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489450" y="26558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</p:spPr>
      </p:cxn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4994275" y="1828800"/>
            <a:ext cx="546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>
                <a:solidFill>
                  <a:srgbClr val="0070C0"/>
                </a:solidFill>
              </a:rPr>
              <a:t>&lt;1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 rot="-1226401">
            <a:off x="3508375" y="6107113"/>
            <a:ext cx="546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>
                <a:solidFill>
                  <a:srgbClr val="00B050"/>
                </a:solidFill>
              </a:rPr>
              <a:t>=1</a:t>
            </a:r>
          </a:p>
        </p:txBody>
      </p:sp>
      <p:sp>
        <p:nvSpPr>
          <p:cNvPr id="17" name="Obousměrná vodorovná šipka 16"/>
          <p:cNvSpPr/>
          <p:nvPr/>
        </p:nvSpPr>
        <p:spPr>
          <a:xfrm>
            <a:off x="4835525" y="2109788"/>
            <a:ext cx="785813" cy="319087"/>
          </a:xfrm>
          <a:prstGeom prst="left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Obousměrná vodorovná šipka 17"/>
          <p:cNvSpPr/>
          <p:nvPr/>
        </p:nvSpPr>
        <p:spPr>
          <a:xfrm rot="20198354">
            <a:off x="3222625" y="5868988"/>
            <a:ext cx="971550" cy="306387"/>
          </a:xfrm>
          <a:prstGeom prst="leftRightArrow">
            <a:avLst/>
          </a:prstGeom>
          <a:solidFill>
            <a:srgbClr val="32B50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5138738" y="3662363"/>
            <a:ext cx="71437" cy="1000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3262313" y="3648075"/>
            <a:ext cx="71437" cy="1000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4170363" y="2906713"/>
            <a:ext cx="71437" cy="1016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4171950" y="4491038"/>
            <a:ext cx="71438" cy="1000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3781425" y="4570413"/>
            <a:ext cx="68263" cy="904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3" name="Ovál 52"/>
          <p:cNvSpPr/>
          <p:nvPr/>
        </p:nvSpPr>
        <p:spPr>
          <a:xfrm>
            <a:off x="4535488" y="2782888"/>
            <a:ext cx="68262" cy="889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4" name="Ovál 53"/>
          <p:cNvSpPr/>
          <p:nvPr/>
        </p:nvSpPr>
        <p:spPr>
          <a:xfrm>
            <a:off x="4994275" y="3668713"/>
            <a:ext cx="69850" cy="90487"/>
          </a:xfrm>
          <a:prstGeom prst="ellipse">
            <a:avLst/>
          </a:prstGeom>
          <a:solidFill>
            <a:schemeClr val="bg1"/>
          </a:solidFill>
          <a:ln>
            <a:solidFill>
              <a:srgbClr val="32B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5" name="Ovál 54"/>
          <p:cNvSpPr/>
          <p:nvPr/>
        </p:nvSpPr>
        <p:spPr>
          <a:xfrm>
            <a:off x="4176713" y="3667125"/>
            <a:ext cx="69850" cy="88900"/>
          </a:xfrm>
          <a:prstGeom prst="ellipse">
            <a:avLst/>
          </a:prstGeom>
          <a:solidFill>
            <a:schemeClr val="bg1"/>
          </a:solidFill>
          <a:ln>
            <a:solidFill>
              <a:srgbClr val="32B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6558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 animBg="1"/>
      <p:bldP spid="30" grpId="0" animBg="1"/>
      <p:bldP spid="31" grpId="0"/>
      <p:bldP spid="2" grpId="0" animBg="1"/>
      <p:bldP spid="37913" grpId="0"/>
      <p:bldP spid="37914" grpId="0"/>
      <p:bldP spid="37915" grpId="0"/>
      <p:bldP spid="37922" grpId="0"/>
      <p:bldP spid="16" grpId="0"/>
      <p:bldP spid="45" grpId="0"/>
      <p:bldP spid="17" grpId="0" animBg="1"/>
      <p:bldP spid="18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D6F44FCD-4C64-49B5-B754-47FE1FF91A7B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34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6563" name="TextovéPole 4"/>
          <p:cNvSpPr txBox="1">
            <a:spLocks noChangeArrowheads="1"/>
          </p:cNvSpPr>
          <p:nvPr/>
        </p:nvSpPr>
        <p:spPr bwMode="auto">
          <a:xfrm>
            <a:off x="2930525" y="333375"/>
            <a:ext cx="2789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latin typeface="Book Antiqua" pitchFamily="18" charset="0"/>
              </a:rPr>
              <a:t>Hodiny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762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85937" y="2857501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89100" y="1466850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17700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latin typeface="Book Antiqua" pitchFamily="18" charset="0"/>
              </a:rPr>
              <a:t>x</a:t>
            </a:r>
            <a:r>
              <a:rPr lang="cs-CZ" altLang="cs-CZ" sz="2400" b="1" baseline="-25000">
                <a:latin typeface="Book Antiqua" pitchFamily="18" charset="0"/>
              </a:rPr>
              <a:t>0</a:t>
            </a:r>
            <a:r>
              <a:rPr lang="cs-CZ" altLang="cs-CZ" sz="2400" b="1" i="1"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5550"/>
            <a:ext cx="1963738" cy="4572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i="1"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latin typeface="Book Antiqua" pitchFamily="18" charset="0"/>
              </a:rPr>
              <a:t>x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r>
              <a:rPr lang="cs-CZ" altLang="cs-CZ" sz="2400" b="1" baseline="-25000">
                <a:latin typeface="Book Antiqua" pitchFamily="18" charset="0"/>
              </a:rPr>
              <a:t>0</a:t>
            </a:r>
            <a:r>
              <a:rPr lang="cs-CZ" altLang="cs-CZ" sz="2400" b="1" i="1">
                <a:latin typeface="Book Antiqua" pitchFamily="18" charset="0"/>
              </a:rPr>
              <a:t>=ct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endParaRPr lang="cs-CZ" altLang="cs-CZ" sz="2400" b="1" i="1"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 noProof="1">
                <a:latin typeface="Book Antiqua" pitchFamily="18" charset="0"/>
              </a:rPr>
              <a:t>x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r>
              <a:rPr lang="cs-CZ" altLang="cs-CZ" sz="2400" b="1" i="1">
                <a:latin typeface="Book Antiqua" pitchFamily="18" charset="0"/>
              </a:rPr>
              <a:t>; </a:t>
            </a:r>
            <a:r>
              <a:rPr lang="cs-CZ" altLang="cs-CZ" sz="2400" i="1"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b="1" i="1">
                <a:solidFill>
                  <a:srgbClr val="FF0000"/>
                </a:solidFill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latin typeface="Book Antiqua" pitchFamily="18" charset="0"/>
              </a:rPr>
              <a:t>γ</a:t>
            </a:r>
            <a:r>
              <a:rPr lang="en-US" altLang="cs-CZ" sz="2400" b="1">
                <a:latin typeface="Book Antiqua" pitchFamily="18" charset="0"/>
              </a:rPr>
              <a:t>(</a:t>
            </a:r>
            <a:r>
              <a:rPr lang="en-US" altLang="cs-CZ" sz="2400" b="1" i="1">
                <a:latin typeface="Book Antiqua" pitchFamily="18" charset="0"/>
              </a:rPr>
              <a:t>x – </a:t>
            </a:r>
            <a:r>
              <a:rPr lang="el-GR" altLang="cs-CZ" sz="2400" b="1" i="1">
                <a:latin typeface="Book Antiqua" pitchFamily="18" charset="0"/>
              </a:rPr>
              <a:t>β</a:t>
            </a:r>
            <a:r>
              <a:rPr lang="en-US" altLang="cs-CZ" sz="2400" b="1" i="1">
                <a:latin typeface="Book Antiqua" pitchFamily="18" charset="0"/>
              </a:rPr>
              <a:t> x</a:t>
            </a:r>
            <a:r>
              <a:rPr lang="en-US" altLang="cs-CZ" sz="2400" b="1" baseline="-25000">
                <a:latin typeface="Book Antiqua" pitchFamily="18" charset="0"/>
              </a:rPr>
              <a:t>0</a:t>
            </a:r>
            <a:r>
              <a:rPr lang="en-US" altLang="cs-CZ" sz="2400" b="1">
                <a:latin typeface="Book Antiqua" pitchFamily="18" charset="0"/>
              </a:rPr>
              <a:t>)</a:t>
            </a:r>
          </a:p>
          <a:p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latin typeface="Book Antiqua" pitchFamily="18" charset="0"/>
              </a:rPr>
              <a:t>γ</a:t>
            </a:r>
            <a:r>
              <a:rPr lang="en-US" altLang="cs-CZ" sz="2400" b="1">
                <a:latin typeface="Book Antiqua" pitchFamily="18" charset="0"/>
              </a:rPr>
              <a:t>(</a:t>
            </a:r>
            <a:r>
              <a:rPr lang="en-US" altLang="cs-CZ" sz="2400" b="1" i="1">
                <a:latin typeface="Book Antiqua" pitchFamily="18" charset="0"/>
              </a:rPr>
              <a:t>x</a:t>
            </a:r>
            <a:r>
              <a:rPr lang="en-US" altLang="cs-CZ" sz="2400" b="1" baseline="-25000">
                <a:latin typeface="Book Antiqua" pitchFamily="18" charset="0"/>
              </a:rPr>
              <a:t>0</a:t>
            </a:r>
            <a:r>
              <a:rPr lang="en-US" altLang="cs-CZ" sz="2400" b="1" i="1">
                <a:latin typeface="Book Antiqua" pitchFamily="18" charset="0"/>
              </a:rPr>
              <a:t> – </a:t>
            </a:r>
            <a:r>
              <a:rPr lang="el-GR" altLang="cs-CZ" sz="2400" b="1" i="1">
                <a:latin typeface="Book Antiqua" pitchFamily="18" charset="0"/>
              </a:rPr>
              <a:t>β</a:t>
            </a:r>
            <a:r>
              <a:rPr lang="en-US" altLang="cs-CZ" sz="2400" b="1" i="1">
                <a:latin typeface="Book Antiqua" pitchFamily="18" charset="0"/>
              </a:rPr>
              <a:t> x</a:t>
            </a:r>
            <a:r>
              <a:rPr lang="en-US" altLang="cs-CZ" sz="2400" b="1">
                <a:latin typeface="Book Antiqua" pitchFamily="18" charset="0"/>
              </a:rPr>
              <a:t>)</a:t>
            </a:r>
            <a:endParaRPr lang="en-US" altLang="cs-CZ" sz="2400" b="1"/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66576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7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8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9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0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Text Box 24"/>
          <p:cNvSpPr txBox="1">
            <a:spLocks noChangeArrowheads="1"/>
          </p:cNvSpPr>
          <p:nvPr/>
        </p:nvSpPr>
        <p:spPr bwMode="auto">
          <a:xfrm>
            <a:off x="2855913" y="3405188"/>
            <a:ext cx="488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/>
              <a:t>-1</a:t>
            </a:r>
            <a:endParaRPr lang="en-US" altLang="cs-CZ"/>
          </a:p>
        </p:txBody>
      </p:sp>
      <p:sp>
        <p:nvSpPr>
          <p:cNvPr id="66582" name="Text Box 25"/>
          <p:cNvSpPr txBox="1">
            <a:spLocks noChangeArrowheads="1"/>
          </p:cNvSpPr>
          <p:nvPr/>
        </p:nvSpPr>
        <p:spPr bwMode="auto">
          <a:xfrm>
            <a:off x="4932363" y="36449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1</a:t>
            </a:r>
            <a:endParaRPr lang="en-US" altLang="cs-CZ"/>
          </a:p>
        </p:txBody>
      </p:sp>
      <p:sp>
        <p:nvSpPr>
          <p:cNvPr id="66583" name="Text Box 26"/>
          <p:cNvSpPr txBox="1">
            <a:spLocks noChangeArrowheads="1"/>
          </p:cNvSpPr>
          <p:nvPr/>
        </p:nvSpPr>
        <p:spPr bwMode="auto">
          <a:xfrm>
            <a:off x="4262438" y="4303713"/>
            <a:ext cx="442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-1</a:t>
            </a:r>
            <a:endParaRPr lang="en-US" altLang="cs-CZ"/>
          </a:p>
        </p:txBody>
      </p:sp>
      <p:sp>
        <p:nvSpPr>
          <p:cNvPr id="38937" name="Text Box 27"/>
          <p:cNvSpPr txBox="1">
            <a:spLocks noChangeArrowheads="1"/>
          </p:cNvSpPr>
          <p:nvPr/>
        </p:nvSpPr>
        <p:spPr bwMode="auto">
          <a:xfrm>
            <a:off x="4310063" y="2198688"/>
            <a:ext cx="673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baseline="-16000">
                <a:solidFill>
                  <a:srgbClr val="FF3300"/>
                </a:solidFill>
              </a:rPr>
              <a:t>1</a:t>
            </a:r>
            <a:r>
              <a:rPr lang="cs-CZ" altLang="cs-CZ" sz="4800">
                <a:solidFill>
                  <a:srgbClr val="FF3300"/>
                </a:solidFill>
              </a:rPr>
              <a:t>.</a:t>
            </a:r>
            <a:endParaRPr lang="en-US" altLang="cs-CZ" sz="4800">
              <a:solidFill>
                <a:srgbClr val="FF3300"/>
              </a:solidFill>
            </a:endParaRPr>
          </a:p>
        </p:txBody>
      </p:sp>
      <p:sp>
        <p:nvSpPr>
          <p:cNvPr id="38938" name="Text Box 28"/>
          <p:cNvSpPr txBox="1">
            <a:spLocks noChangeArrowheads="1"/>
          </p:cNvSpPr>
          <p:nvPr/>
        </p:nvSpPr>
        <p:spPr bwMode="auto">
          <a:xfrm>
            <a:off x="3446463" y="4002088"/>
            <a:ext cx="6683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-1</a:t>
            </a:r>
            <a:r>
              <a:rPr lang="cs-CZ" altLang="cs-CZ" sz="4800">
                <a:solidFill>
                  <a:srgbClr val="FF3300"/>
                </a:solidFill>
              </a:rPr>
              <a:t>.</a:t>
            </a:r>
            <a:endParaRPr lang="en-US" altLang="cs-CZ" sz="4800">
              <a:solidFill>
                <a:srgbClr val="FF3300"/>
              </a:solidFill>
            </a:endParaRPr>
          </a:p>
        </p:txBody>
      </p: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2709863" y="3546475"/>
            <a:ext cx="6746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>
                <a:solidFill>
                  <a:srgbClr val="32B503"/>
                </a:solidFill>
              </a:rPr>
              <a:t>-1</a:t>
            </a:r>
            <a:r>
              <a:rPr lang="cs-CZ" altLang="cs-CZ" sz="4800">
                <a:solidFill>
                  <a:srgbClr val="32B503"/>
                </a:solidFill>
              </a:rPr>
              <a:t>.</a:t>
            </a:r>
            <a:endParaRPr lang="en-US" altLang="cs-CZ" sz="4800">
              <a:solidFill>
                <a:srgbClr val="32B503"/>
              </a:solidFill>
            </a:endParaRPr>
          </a:p>
        </p:txBody>
      </p:sp>
      <p:sp>
        <p:nvSpPr>
          <p:cNvPr id="38940" name="Text Box 30"/>
          <p:cNvSpPr txBox="1">
            <a:spLocks noChangeArrowheads="1"/>
          </p:cNvSpPr>
          <p:nvPr/>
        </p:nvSpPr>
        <p:spPr bwMode="auto">
          <a:xfrm>
            <a:off x="4992688" y="2635250"/>
            <a:ext cx="5461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32B503"/>
                </a:solidFill>
              </a:rPr>
              <a:t>1</a:t>
            </a:r>
            <a:r>
              <a:rPr lang="cs-CZ" altLang="cs-CZ" sz="4800">
                <a:solidFill>
                  <a:srgbClr val="32B503"/>
                </a:solidFill>
              </a:rPr>
              <a:t>.</a:t>
            </a:r>
            <a:endParaRPr lang="en-US" altLang="cs-CZ" sz="4800">
              <a:solidFill>
                <a:srgbClr val="32B503"/>
              </a:solidFill>
            </a:endParaRPr>
          </a:p>
        </p:txBody>
      </p:sp>
      <p:sp>
        <p:nvSpPr>
          <p:cNvPr id="66588" name="Text Box 38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1</a:t>
            </a:r>
            <a:endParaRPr lang="en-US" altLang="cs-CZ"/>
          </a:p>
        </p:txBody>
      </p:sp>
      <p:sp>
        <p:nvSpPr>
          <p:cNvPr id="6" name="Ovál 5"/>
          <p:cNvSpPr/>
          <p:nvPr/>
        </p:nvSpPr>
        <p:spPr>
          <a:xfrm>
            <a:off x="4129088" y="5608638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4125913" y="5197475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117975" y="479266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21150" y="4448175"/>
            <a:ext cx="180975" cy="1857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4117975" y="40655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116388" y="36131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103688" y="3205163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116388" y="2865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4114800" y="2513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3143250" y="5702300"/>
            <a:ext cx="1073150" cy="4984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3362325" y="5314950"/>
            <a:ext cx="825500" cy="40481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3563938" y="4876800"/>
            <a:ext cx="636587" cy="3206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3741738" y="4546600"/>
            <a:ext cx="476250" cy="2444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H="1">
            <a:off x="3924300" y="4159250"/>
            <a:ext cx="298450" cy="1444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3065463" y="4887913"/>
            <a:ext cx="6683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-2</a:t>
            </a:r>
            <a:r>
              <a:rPr lang="cs-CZ" altLang="cs-CZ" sz="4800">
                <a:solidFill>
                  <a:srgbClr val="FF3300"/>
                </a:solidFill>
              </a:rPr>
              <a:t>.</a:t>
            </a:r>
            <a:endParaRPr lang="en-US" altLang="cs-CZ" sz="4800">
              <a:solidFill>
                <a:srgbClr val="FF3300"/>
              </a:solidFill>
            </a:endParaRPr>
          </a:p>
        </p:txBody>
      </p:sp>
      <p:cxnSp>
        <p:nvCxnSpPr>
          <p:cNvPr id="74" name="Přímá spojnice se šipkou 73"/>
          <p:cNvCxnSpPr/>
          <p:nvPr/>
        </p:nvCxnSpPr>
        <p:spPr>
          <a:xfrm flipV="1">
            <a:off x="4200525" y="3149600"/>
            <a:ext cx="263525" cy="14922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4206875" y="2673350"/>
            <a:ext cx="436563" cy="2809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/>
          <p:nvPr/>
        </p:nvCxnSpPr>
        <p:spPr>
          <a:xfrm flipV="1">
            <a:off x="4202113" y="2198688"/>
            <a:ext cx="649287" cy="4079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27"/>
          <p:cNvSpPr txBox="1">
            <a:spLocks noChangeArrowheads="1"/>
          </p:cNvSpPr>
          <p:nvPr/>
        </p:nvSpPr>
        <p:spPr bwMode="auto">
          <a:xfrm>
            <a:off x="4241800" y="2044700"/>
            <a:ext cx="673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400">
                <a:solidFill>
                  <a:srgbClr val="FF0000"/>
                </a:solidFill>
              </a:rPr>
              <a:t>1,2</a:t>
            </a:r>
            <a:r>
              <a:rPr lang="cs-CZ" altLang="cs-CZ" sz="4800">
                <a:solidFill>
                  <a:srgbClr val="FF0000"/>
                </a:solidFill>
              </a:rPr>
              <a:t>.</a:t>
            </a:r>
            <a:endParaRPr lang="en-US" altLang="cs-CZ" sz="4800">
              <a:solidFill>
                <a:srgbClr val="FF0000"/>
              </a:solidFill>
            </a:endParaRP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6300788" y="5794375"/>
            <a:ext cx="2690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>
                <a:latin typeface="Cambria Math" pitchFamily="18" charset="0"/>
              </a:rPr>
              <a:t>čas v S (vlastní):	</a:t>
            </a:r>
            <a:r>
              <a:rPr lang="cs-CZ" altLang="cs-CZ" i="1">
                <a:latin typeface="Cambria Math" pitchFamily="18" charset="0"/>
              </a:rPr>
              <a:t>t </a:t>
            </a:r>
            <a:r>
              <a:rPr lang="cs-CZ" altLang="cs-CZ">
                <a:latin typeface="Cambria Math" pitchFamily="18" charset="0"/>
              </a:rPr>
              <a:t>= 1</a:t>
            </a:r>
            <a:br>
              <a:rPr lang="cs-CZ" altLang="cs-CZ">
                <a:latin typeface="Cambria Math" pitchFamily="18" charset="0"/>
              </a:rPr>
            </a:br>
            <a:r>
              <a:rPr lang="cs-CZ" altLang="cs-CZ">
                <a:solidFill>
                  <a:srgbClr val="FF0000"/>
                </a:solidFill>
                <a:latin typeface="Cambria Math" pitchFamily="18" charset="0"/>
              </a:rPr>
              <a:t>čas v S‘: 	             	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</a:rPr>
              <a:t>t </a:t>
            </a:r>
            <a:r>
              <a:rPr lang="cs-CZ" altLang="cs-CZ">
                <a:solidFill>
                  <a:srgbClr val="FF0000"/>
                </a:solidFill>
                <a:latin typeface="Cambria Math" pitchFamily="18" charset="0"/>
              </a:rPr>
              <a:t>= 1,2</a:t>
            </a:r>
            <a:endParaRPr lang="cs-CZ" altLang="cs-CZ">
              <a:latin typeface="Cambria Math" pitchFamily="18" charset="0"/>
            </a:endParaRPr>
          </a:p>
        </p:txBody>
      </p:sp>
      <p:sp>
        <p:nvSpPr>
          <p:cNvPr id="6660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61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6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7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8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9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10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8937" grpId="0"/>
      <p:bldP spid="38938" grpId="0"/>
      <p:bldP spid="38939" grpId="0"/>
      <p:bldP spid="38940" grpId="0"/>
      <p:bldP spid="6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72" grpId="0"/>
      <p:bldP spid="84" grpId="0"/>
      <p:bldP spid="6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B7255478-08E4-4F47-B71E-BB7F548575A1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35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7587" name="TextovéPole 4"/>
          <p:cNvSpPr txBox="1">
            <a:spLocks noChangeArrowheads="1"/>
          </p:cNvSpPr>
          <p:nvPr/>
        </p:nvSpPr>
        <p:spPr bwMode="auto">
          <a:xfrm>
            <a:off x="2916238" y="333375"/>
            <a:ext cx="2563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latin typeface="Book Antiqua" pitchFamily="18" charset="0"/>
              </a:rPr>
              <a:t>Hodiny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6894" y="3820319"/>
            <a:ext cx="4787900" cy="1588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98637" y="2841626"/>
            <a:ext cx="4714875" cy="20002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2088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22463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33638"/>
            <a:ext cx="6357937" cy="2786062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latin typeface="Book Antiqua" pitchFamily="18" charset="0"/>
              </a:rPr>
              <a:t>x</a:t>
            </a:r>
            <a:r>
              <a:rPr lang="cs-CZ" altLang="cs-CZ" sz="2400" b="1" baseline="-25000">
                <a:latin typeface="Book Antiqua" pitchFamily="18" charset="0"/>
              </a:rPr>
              <a:t>0</a:t>
            </a:r>
            <a:r>
              <a:rPr lang="cs-CZ" altLang="cs-CZ" sz="2400" b="1" i="1"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5550"/>
            <a:ext cx="1963738" cy="4572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i="1"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latin typeface="Book Antiqua" pitchFamily="18" charset="0"/>
              </a:rPr>
              <a:t>x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r>
              <a:rPr lang="cs-CZ" altLang="cs-CZ" sz="2400" b="1" baseline="-25000">
                <a:latin typeface="Book Antiqua" pitchFamily="18" charset="0"/>
              </a:rPr>
              <a:t>0</a:t>
            </a:r>
            <a:r>
              <a:rPr lang="cs-CZ" altLang="cs-CZ" sz="2400" b="1" i="1">
                <a:latin typeface="Book Antiqua" pitchFamily="18" charset="0"/>
              </a:rPr>
              <a:t>=ct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endParaRPr lang="cs-CZ" altLang="cs-CZ" sz="2400" b="1" i="1"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 noProof="1">
                <a:latin typeface="Book Antiqua" pitchFamily="18" charset="0"/>
              </a:rPr>
              <a:t>x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r>
              <a:rPr lang="cs-CZ" altLang="cs-CZ" sz="2400" b="1" i="1">
                <a:latin typeface="Book Antiqua" pitchFamily="18" charset="0"/>
              </a:rPr>
              <a:t>; </a:t>
            </a:r>
            <a:r>
              <a:rPr lang="cs-CZ" altLang="cs-CZ" sz="2400" i="1"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300788" y="4786313"/>
            <a:ext cx="25923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latin typeface="Book Antiqua" pitchFamily="18" charset="0"/>
              </a:rPr>
              <a:t>γ</a:t>
            </a:r>
            <a:r>
              <a:rPr lang="en-US" altLang="cs-CZ" sz="2400" b="1">
                <a:latin typeface="Book Antiqua" pitchFamily="18" charset="0"/>
              </a:rPr>
              <a:t>(</a:t>
            </a:r>
            <a:r>
              <a:rPr lang="en-US" altLang="cs-CZ" sz="2400" b="1" i="1">
                <a:latin typeface="Book Antiqua" pitchFamily="18" charset="0"/>
              </a:rPr>
              <a:t>x – </a:t>
            </a:r>
            <a:r>
              <a:rPr lang="el-GR" altLang="cs-CZ" sz="2400" b="1" i="1">
                <a:latin typeface="Book Antiqua" pitchFamily="18" charset="0"/>
              </a:rPr>
              <a:t>β</a:t>
            </a:r>
            <a:r>
              <a:rPr lang="en-US" altLang="cs-CZ" sz="2400" b="1" i="1">
                <a:latin typeface="Book Antiqua" pitchFamily="18" charset="0"/>
              </a:rPr>
              <a:t> x</a:t>
            </a:r>
            <a:r>
              <a:rPr lang="en-US" altLang="cs-CZ" sz="2400" b="1" baseline="-25000">
                <a:latin typeface="Book Antiqua" pitchFamily="18" charset="0"/>
              </a:rPr>
              <a:t>0</a:t>
            </a:r>
            <a:r>
              <a:rPr lang="en-US" altLang="cs-CZ" sz="2400" b="1">
                <a:latin typeface="Book Antiqua" pitchFamily="18" charset="0"/>
              </a:rPr>
              <a:t>)</a:t>
            </a:r>
          </a:p>
          <a:p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latin typeface="Book Antiqua" pitchFamily="18" charset="0"/>
              </a:rPr>
              <a:t>= </a:t>
            </a:r>
            <a:r>
              <a:rPr lang="el-GR" altLang="cs-CZ" sz="2400" b="1" i="1">
                <a:latin typeface="Book Antiqua" pitchFamily="18" charset="0"/>
              </a:rPr>
              <a:t>γ</a:t>
            </a:r>
            <a:r>
              <a:rPr lang="en-US" altLang="cs-CZ" sz="2400" b="1">
                <a:latin typeface="Book Antiqua" pitchFamily="18" charset="0"/>
              </a:rPr>
              <a:t>(</a:t>
            </a:r>
            <a:r>
              <a:rPr lang="en-US" altLang="cs-CZ" sz="2400" b="1" i="1">
                <a:latin typeface="Book Antiqua" pitchFamily="18" charset="0"/>
              </a:rPr>
              <a:t>x</a:t>
            </a:r>
            <a:r>
              <a:rPr lang="en-US" altLang="cs-CZ" sz="2400" b="1" baseline="-25000">
                <a:latin typeface="Book Antiqua" pitchFamily="18" charset="0"/>
              </a:rPr>
              <a:t>0</a:t>
            </a:r>
            <a:r>
              <a:rPr lang="en-US" altLang="cs-CZ" sz="2400" b="1" i="1">
                <a:latin typeface="Book Antiqua" pitchFamily="18" charset="0"/>
              </a:rPr>
              <a:t> – </a:t>
            </a:r>
            <a:r>
              <a:rPr lang="el-GR" altLang="cs-CZ" sz="2400" b="1" i="1">
                <a:latin typeface="Book Antiqua" pitchFamily="18" charset="0"/>
              </a:rPr>
              <a:t>β</a:t>
            </a:r>
            <a:r>
              <a:rPr lang="en-US" altLang="cs-CZ" sz="2400" b="1" i="1">
                <a:latin typeface="Book Antiqua" pitchFamily="18" charset="0"/>
              </a:rPr>
              <a:t> x</a:t>
            </a:r>
            <a:r>
              <a:rPr lang="en-US" altLang="cs-CZ" sz="2400" b="1">
                <a:latin typeface="Book Antiqua" pitchFamily="18" charset="0"/>
              </a:rPr>
              <a:t>)</a:t>
            </a:r>
            <a:endParaRPr lang="en-US" altLang="cs-CZ" sz="2400" b="1"/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67600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1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2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3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4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Text Box 24"/>
          <p:cNvSpPr txBox="1">
            <a:spLocks noChangeArrowheads="1"/>
          </p:cNvSpPr>
          <p:nvPr/>
        </p:nvSpPr>
        <p:spPr bwMode="auto">
          <a:xfrm>
            <a:off x="2951163" y="3392488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-1</a:t>
            </a:r>
            <a:endParaRPr lang="en-US" altLang="cs-CZ"/>
          </a:p>
        </p:txBody>
      </p:sp>
      <p:sp>
        <p:nvSpPr>
          <p:cNvPr id="67606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1</a:t>
            </a:r>
            <a:endParaRPr lang="en-US" altLang="cs-CZ"/>
          </a:p>
        </p:txBody>
      </p:sp>
      <p:sp>
        <p:nvSpPr>
          <p:cNvPr id="67607" name="Text Box 26"/>
          <p:cNvSpPr txBox="1">
            <a:spLocks noChangeArrowheads="1"/>
          </p:cNvSpPr>
          <p:nvPr/>
        </p:nvSpPr>
        <p:spPr bwMode="auto">
          <a:xfrm>
            <a:off x="4062413" y="4071938"/>
            <a:ext cx="517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600">
                <a:solidFill>
                  <a:schemeClr val="bg1"/>
                </a:solidFill>
              </a:rPr>
              <a:t>.</a:t>
            </a:r>
            <a:r>
              <a:rPr lang="cs-CZ" altLang="cs-CZ"/>
              <a:t>-1</a:t>
            </a:r>
            <a:endParaRPr lang="en-US" altLang="cs-CZ"/>
          </a:p>
        </p:txBody>
      </p:sp>
      <p:sp>
        <p:nvSpPr>
          <p:cNvPr id="39961" name="Text Box 28"/>
          <p:cNvSpPr txBox="1">
            <a:spLocks noChangeArrowheads="1"/>
          </p:cNvSpPr>
          <p:nvPr/>
        </p:nvSpPr>
        <p:spPr bwMode="auto">
          <a:xfrm>
            <a:off x="3429000" y="43688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-1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2908300" y="38846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32B503"/>
                </a:solidFill>
              </a:rPr>
              <a:t>-1</a:t>
            </a:r>
            <a:endParaRPr lang="en-US" altLang="cs-CZ">
              <a:solidFill>
                <a:srgbClr val="32B503"/>
              </a:solidFill>
            </a:endParaRPr>
          </a:p>
        </p:txBody>
      </p:sp>
      <p:sp>
        <p:nvSpPr>
          <p:cNvPr id="39963" name="Text Box 30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32B503"/>
                </a:solidFill>
              </a:rPr>
              <a:t>1</a:t>
            </a:r>
            <a:endParaRPr lang="en-US" altLang="cs-CZ">
              <a:solidFill>
                <a:srgbClr val="32B503"/>
              </a:solidFill>
            </a:endParaRPr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4583113" y="27670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1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3633788" y="2646363"/>
            <a:ext cx="576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sz="1200"/>
              <a:t>1,2</a:t>
            </a:r>
            <a:endParaRPr lang="en-US" altLang="cs-CZ" sz="1200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75075" y="2859088"/>
            <a:ext cx="5762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/>
              <a:t>1</a:t>
            </a:r>
            <a:r>
              <a:rPr lang="cs-CZ" altLang="cs-CZ" sz="3600" baseline="50000">
                <a:solidFill>
                  <a:schemeClr val="bg1"/>
                </a:solidFill>
              </a:rPr>
              <a:t>.</a:t>
            </a:r>
            <a:endParaRPr lang="en-US" altLang="cs-CZ" sz="3600" baseline="5000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184650" y="2809875"/>
            <a:ext cx="46038" cy="4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346450" y="547211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538538" y="49847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730625" y="4532313"/>
            <a:ext cx="180975" cy="1857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902075" y="40782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121150" y="362108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4318000" y="320516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518025" y="2738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4702175" y="2259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3546475" y="5575300"/>
            <a:ext cx="665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3635375" y="5078413"/>
            <a:ext cx="5635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3841750" y="4643438"/>
            <a:ext cx="3841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3994150" y="4195763"/>
            <a:ext cx="231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>
            <a:off x="4198938" y="3298825"/>
            <a:ext cx="2190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>
            <a:endCxn id="12" idx="6"/>
          </p:cNvCxnSpPr>
          <p:nvPr/>
        </p:nvCxnSpPr>
        <p:spPr>
          <a:xfrm flipH="1" flipV="1">
            <a:off x="4230688" y="2832100"/>
            <a:ext cx="36195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 flipV="1">
            <a:off x="4206875" y="2355850"/>
            <a:ext cx="5826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3044825" y="523875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-2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184900" y="5754688"/>
            <a:ext cx="280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>
                <a:latin typeface="Cambria Math" pitchFamily="18" charset="0"/>
              </a:rPr>
              <a:t>opět: </a:t>
            </a:r>
            <a:r>
              <a:rPr lang="cs-CZ" altLang="cs-CZ">
                <a:solidFill>
                  <a:srgbClr val="FF0000"/>
                </a:solidFill>
                <a:latin typeface="Cambria Math" pitchFamily="18" charset="0"/>
              </a:rPr>
              <a:t>vlastní čas</a:t>
            </a:r>
            <a:r>
              <a:rPr lang="cs-CZ" altLang="cs-CZ">
                <a:latin typeface="Cambria Math" pitchFamily="18" charset="0"/>
              </a:rPr>
              <a:t> 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</a:rPr>
              <a:t>t</a:t>
            </a:r>
            <a:r>
              <a:rPr lang="en-US" altLang="cs-CZ" b="1" i="1">
                <a:solidFill>
                  <a:srgbClr val="FF0000"/>
                </a:solidFill>
                <a:latin typeface="Cambria Math" pitchFamily="18" charset="0"/>
              </a:rPr>
              <a:t>’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</a:rPr>
              <a:t>  </a:t>
            </a:r>
            <a:r>
              <a:rPr lang="cs-CZ" altLang="cs-CZ">
                <a:latin typeface="Cambria Math" pitchFamily="18" charset="0"/>
              </a:rPr>
              <a:t>&lt;</a:t>
            </a:r>
            <a:r>
              <a:rPr lang="cs-CZ" altLang="cs-CZ" i="1">
                <a:latin typeface="Cambria Math" pitchFamily="18" charset="0"/>
              </a:rPr>
              <a:t> t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4052888" y="4840288"/>
            <a:ext cx="5191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600">
                <a:solidFill>
                  <a:schemeClr val="bg1"/>
                </a:solidFill>
              </a:rPr>
              <a:t>.</a:t>
            </a:r>
            <a:r>
              <a:rPr lang="cs-CZ" altLang="cs-CZ"/>
              <a:t>-2</a:t>
            </a:r>
            <a:endParaRPr lang="en-US" altLang="cs-CZ"/>
          </a:p>
        </p:txBody>
      </p:sp>
      <p:sp>
        <p:nvSpPr>
          <p:cNvPr id="36" name="TextovéPole 35"/>
          <p:cNvSpPr txBox="1">
            <a:spLocks noChangeArrowheads="1"/>
          </p:cNvSpPr>
          <p:nvPr/>
        </p:nvSpPr>
        <p:spPr bwMode="auto">
          <a:xfrm>
            <a:off x="4162425" y="5473700"/>
            <a:ext cx="5810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200"/>
              <a:t>-2,4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4165600" y="4940300"/>
            <a:ext cx="5810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200"/>
              <a:t>-1,8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178300" y="4502150"/>
            <a:ext cx="581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200"/>
              <a:t>-1,2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206875" y="4083050"/>
            <a:ext cx="5810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200"/>
              <a:t>-0,6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3644900" y="2212975"/>
            <a:ext cx="5762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sz="1200"/>
              <a:t>1,8</a:t>
            </a:r>
            <a:endParaRPr lang="en-US" altLang="cs-CZ" sz="1200"/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3614738" y="3144838"/>
            <a:ext cx="576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sz="1200"/>
              <a:t>0,6</a:t>
            </a:r>
            <a:endParaRPr lang="en-US" altLang="cs-CZ" sz="1200"/>
          </a:p>
        </p:txBody>
      </p:sp>
      <p:sp>
        <p:nvSpPr>
          <p:cNvPr id="6763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8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6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8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725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9961" grpId="0"/>
      <p:bldP spid="39962" grpId="0"/>
      <p:bldP spid="39963" grpId="0"/>
      <p:bldP spid="39965" grpId="0"/>
      <p:bldP spid="39966" grpId="0"/>
      <p:bldP spid="32" grpId="0"/>
      <p:bldP spid="1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63" grpId="0"/>
      <p:bldP spid="35" grpId="0"/>
      <p:bldP spid="65" grpId="0"/>
      <p:bldP spid="36" grpId="0"/>
      <p:bldP spid="67" grpId="0"/>
      <p:bldP spid="68" grpId="0"/>
      <p:bldP spid="69" grpId="0"/>
      <p:bldP spid="70" grpId="0"/>
      <p:bldP spid="7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8610" name="TextovéPole 4"/>
          <p:cNvSpPr txBox="1">
            <a:spLocks noChangeArrowheads="1"/>
          </p:cNvSpPr>
          <p:nvPr/>
        </p:nvSpPr>
        <p:spPr bwMode="auto">
          <a:xfrm>
            <a:off x="4125913" y="333375"/>
            <a:ext cx="3603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i="1">
                <a:latin typeface="Book Antiqua" pitchFamily="18" charset="0"/>
              </a:rPr>
              <a:t>„Paradox dvojčat“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92287" y="2841626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57325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5446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55650" y="2439988"/>
            <a:ext cx="6357938" cy="2786062"/>
          </a:xfrm>
          <a:prstGeom prst="line">
            <a:avLst/>
          </a:prstGeom>
          <a:noFill/>
          <a:ln w="28575" algn="ctr">
            <a:solidFill>
              <a:srgbClr val="217802"/>
            </a:solidFill>
            <a:round/>
            <a:headEnd/>
            <a:tailEnd/>
          </a:ln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Book Antiqua" pitchFamily="18" charset="0"/>
              </a:rPr>
              <a:t>x</a:t>
            </a:r>
            <a:r>
              <a:rPr lang="cs-CZ" sz="2400" b="1" baseline="-25000">
                <a:latin typeface="Book Antiqua" pitchFamily="18" charset="0"/>
              </a:rPr>
              <a:t>0</a:t>
            </a:r>
            <a:r>
              <a:rPr lang="cs-CZ" sz="2400" b="1" i="1"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5550"/>
            <a:ext cx="1963738" cy="4572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i="1"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520825" cy="376238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i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baseline="-25000">
                <a:latin typeface="Book Antiqua" pitchFamily="18" charset="0"/>
              </a:rPr>
              <a:t>0</a:t>
            </a:r>
            <a:r>
              <a:rPr lang="cs-CZ" b="1" i="1">
                <a:latin typeface="Book Antiqua" pitchFamily="18" charset="0"/>
              </a:rPr>
              <a:t>=ct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(tam)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2087562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i="1" noProof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; </a:t>
            </a:r>
            <a:r>
              <a:rPr lang="cs-CZ" i="1">
                <a:latin typeface="Book Antiqua" pitchFamily="18" charset="0"/>
              </a:rPr>
              <a:t>současnost (tam)</a:t>
            </a: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68622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8623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685482518 h 930"/>
              <a:gd name="T2" fmla="*/ 2147483647 w 2276"/>
              <a:gd name="T3" fmla="*/ 2147483647 h 930"/>
              <a:gd name="T4" fmla="*/ 2147483647 w 2276"/>
              <a:gd name="T5" fmla="*/ 342741259 h 930"/>
              <a:gd name="T6" fmla="*/ 2147483647 w 2276"/>
              <a:gd name="T7" fmla="*/ 226814102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8624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753425449 h 930"/>
              <a:gd name="T2" fmla="*/ 2147483647 w 2276"/>
              <a:gd name="T3" fmla="*/ 2147483647 h 930"/>
              <a:gd name="T4" fmla="*/ 2147483647 w 2276"/>
              <a:gd name="T5" fmla="*/ 376712725 h 930"/>
              <a:gd name="T6" fmla="*/ 2147483647 w 2276"/>
              <a:gd name="T7" fmla="*/ 249294462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8625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685482518 h 930"/>
              <a:gd name="T2" fmla="*/ 2147483647 w 2276"/>
              <a:gd name="T3" fmla="*/ 2147483647 h 930"/>
              <a:gd name="T4" fmla="*/ 2147483647 w 2276"/>
              <a:gd name="T5" fmla="*/ 342741259 h 930"/>
              <a:gd name="T6" fmla="*/ 2147483647 w 2276"/>
              <a:gd name="T7" fmla="*/ 226814102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8626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685482518 h 930"/>
              <a:gd name="T2" fmla="*/ 2147483647 w 2276"/>
              <a:gd name="T3" fmla="*/ 2147483647 h 930"/>
              <a:gd name="T4" fmla="*/ 2147483647 w 2276"/>
              <a:gd name="T5" fmla="*/ 342741259 h 930"/>
              <a:gd name="T6" fmla="*/ 2147483647 w 2276"/>
              <a:gd name="T7" fmla="*/ 226814102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8627" name="Text Box 23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68628" name="Text Box 24"/>
          <p:cNvSpPr txBox="1">
            <a:spLocks noChangeArrowheads="1"/>
          </p:cNvSpPr>
          <p:nvPr/>
        </p:nvSpPr>
        <p:spPr bwMode="auto">
          <a:xfrm>
            <a:off x="3203575" y="33575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68629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68630" name="Text Box 26"/>
          <p:cNvSpPr txBox="1">
            <a:spLocks noChangeArrowheads="1"/>
          </p:cNvSpPr>
          <p:nvPr/>
        </p:nvSpPr>
        <p:spPr bwMode="auto">
          <a:xfrm>
            <a:off x="4140200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68631" name="Text Box 27"/>
          <p:cNvSpPr txBox="1">
            <a:spLocks noChangeArrowheads="1"/>
          </p:cNvSpPr>
          <p:nvPr/>
        </p:nvSpPr>
        <p:spPr bwMode="auto">
          <a:xfrm>
            <a:off x="3563938" y="43576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68632" name="Text Box 28"/>
          <p:cNvSpPr txBox="1">
            <a:spLocks noChangeArrowheads="1"/>
          </p:cNvSpPr>
          <p:nvPr/>
        </p:nvSpPr>
        <p:spPr bwMode="auto">
          <a:xfrm>
            <a:off x="2916238" y="38608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rgbClr val="32B503"/>
                </a:solidFill>
              </a:rPr>
              <a:t>1</a:t>
            </a:r>
            <a:endParaRPr lang="en-US">
              <a:solidFill>
                <a:srgbClr val="32B503"/>
              </a:solidFill>
            </a:endParaRPr>
          </a:p>
        </p:txBody>
      </p:sp>
      <p:sp>
        <p:nvSpPr>
          <p:cNvPr id="68633" name="Text Box 29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rgbClr val="32B503"/>
                </a:solidFill>
              </a:rPr>
              <a:t>1</a:t>
            </a:r>
            <a:endParaRPr lang="en-US">
              <a:solidFill>
                <a:srgbClr val="32B503"/>
              </a:solidFill>
            </a:endParaRPr>
          </a:p>
        </p:txBody>
      </p:sp>
      <p:cxnSp>
        <p:nvCxnSpPr>
          <p:cNvPr id="5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211638" y="2852738"/>
            <a:ext cx="360362" cy="215900"/>
          </a:xfrm>
          <a:prstGeom prst="line">
            <a:avLst/>
          </a:prstGeom>
          <a:noFill/>
          <a:ln w="28575" algn="ctr">
            <a:solidFill>
              <a:srgbClr val="00FF00"/>
            </a:solidFill>
            <a:round/>
            <a:headEnd/>
            <a:tailEnd/>
          </a:ln>
        </p:spPr>
      </p:cxnSp>
      <p:sp>
        <p:nvSpPr>
          <p:cNvPr id="68635" name="Text Box 3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</p:txBody>
      </p:sp>
      <p:cxnSp>
        <p:nvCxnSpPr>
          <p:cNvPr id="6" name="Přímá spojovací čára 14"/>
          <p:cNvCxnSpPr>
            <a:cxnSpLocks noChangeShapeType="1"/>
          </p:cNvCxnSpPr>
          <p:nvPr/>
        </p:nvCxnSpPr>
        <p:spPr bwMode="auto">
          <a:xfrm rot="5400000">
            <a:off x="3960019" y="3104357"/>
            <a:ext cx="863600" cy="360362"/>
          </a:xfrm>
          <a:prstGeom prst="line">
            <a:avLst/>
          </a:prstGeom>
          <a:noFill/>
          <a:ln w="57150" algn="ctr">
            <a:solidFill>
              <a:srgbClr val="CC0000"/>
            </a:solidFill>
            <a:round/>
            <a:headEnd/>
            <a:tailEnd/>
          </a:ln>
        </p:spPr>
      </p:cxnSp>
      <p:sp>
        <p:nvSpPr>
          <p:cNvPr id="68637" name="Line 35"/>
          <p:cNvSpPr>
            <a:spLocks noChangeShapeType="1"/>
          </p:cNvSpPr>
          <p:nvPr/>
        </p:nvSpPr>
        <p:spPr bwMode="auto">
          <a:xfrm flipH="1" flipV="1">
            <a:off x="4211638" y="1989138"/>
            <a:ext cx="360362" cy="86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8638" name="Line 38"/>
          <p:cNvSpPr>
            <a:spLocks noChangeShapeType="1"/>
          </p:cNvSpPr>
          <p:nvPr/>
        </p:nvSpPr>
        <p:spPr bwMode="auto">
          <a:xfrm>
            <a:off x="4211638" y="2708275"/>
            <a:ext cx="360362" cy="1444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8639" name="Text Box 39"/>
          <p:cNvSpPr txBox="1">
            <a:spLocks noChangeArrowheads="1"/>
          </p:cNvSpPr>
          <p:nvPr/>
        </p:nvSpPr>
        <p:spPr bwMode="auto">
          <a:xfrm>
            <a:off x="4211638" y="177323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2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68640" name="Text Box 40"/>
          <p:cNvSpPr txBox="1">
            <a:spLocks noChangeArrowheads="1"/>
          </p:cNvSpPr>
          <p:nvPr/>
        </p:nvSpPr>
        <p:spPr bwMode="auto">
          <a:xfrm>
            <a:off x="3924300" y="20542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2</a:t>
            </a:r>
            <a:r>
              <a:rPr lang="cs-CZ" baseline="30000"/>
              <a:t>-</a:t>
            </a:r>
            <a:endParaRPr lang="en-US" baseline="30000"/>
          </a:p>
        </p:txBody>
      </p:sp>
      <p:sp>
        <p:nvSpPr>
          <p:cNvPr id="68641" name="Line 42"/>
          <p:cNvSpPr>
            <a:spLocks noChangeShapeType="1"/>
          </p:cNvSpPr>
          <p:nvPr/>
        </p:nvSpPr>
        <p:spPr bwMode="auto">
          <a:xfrm>
            <a:off x="900113" y="1341438"/>
            <a:ext cx="3671887" cy="1511300"/>
          </a:xfrm>
          <a:prstGeom prst="line">
            <a:avLst/>
          </a:prstGeom>
          <a:noFill/>
          <a:ln w="9525">
            <a:solidFill>
              <a:srgbClr val="21780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8642" name="Line 44"/>
          <p:cNvSpPr>
            <a:spLocks noChangeShapeType="1"/>
          </p:cNvSpPr>
          <p:nvPr/>
        </p:nvSpPr>
        <p:spPr bwMode="auto">
          <a:xfrm>
            <a:off x="3635375" y="817563"/>
            <a:ext cx="936625" cy="20351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TextovéPole 29"/>
          <p:cNvSpPr txBox="1">
            <a:spLocks noChangeArrowheads="1"/>
          </p:cNvSpPr>
          <p:nvPr/>
        </p:nvSpPr>
        <p:spPr bwMode="auto">
          <a:xfrm>
            <a:off x="250825" y="1057275"/>
            <a:ext cx="2089150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i="1" noProof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 </a:t>
            </a:r>
            <a:r>
              <a:rPr lang="cs-CZ" i="1">
                <a:latin typeface="Book Antiqua" pitchFamily="18" charset="0"/>
              </a:rPr>
              <a:t>současnost (zpět)</a:t>
            </a:r>
          </a:p>
        </p:txBody>
      </p:sp>
      <p:sp>
        <p:nvSpPr>
          <p:cNvPr id="11" name="TextovéPole 28"/>
          <p:cNvSpPr txBox="1">
            <a:spLocks noChangeArrowheads="1"/>
          </p:cNvSpPr>
          <p:nvPr/>
        </p:nvSpPr>
        <p:spPr bwMode="auto">
          <a:xfrm>
            <a:off x="2268538" y="692150"/>
            <a:ext cx="1520825" cy="376238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i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baseline="-25000">
                <a:latin typeface="Book Antiqua" pitchFamily="18" charset="0"/>
              </a:rPr>
              <a:t>0</a:t>
            </a:r>
            <a:r>
              <a:rPr lang="cs-CZ" b="1" i="1">
                <a:latin typeface="Book Antiqua" pitchFamily="18" charset="0"/>
              </a:rPr>
              <a:t>=ct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(zpět)</a:t>
            </a:r>
          </a:p>
        </p:txBody>
      </p:sp>
      <p:sp>
        <p:nvSpPr>
          <p:cNvPr id="68645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4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68F700B-3A00-49B9-88F6-0D96CF43EFFD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36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2" grpId="0" animBg="1"/>
      <p:bldP spid="10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C271F1E-A92E-4C41-AFC0-A979B3C890D2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37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9635" name="TextovéPole 4"/>
          <p:cNvSpPr txBox="1">
            <a:spLocks noChangeArrowheads="1"/>
          </p:cNvSpPr>
          <p:nvPr/>
        </p:nvSpPr>
        <p:spPr bwMode="auto">
          <a:xfrm>
            <a:off x="1692275" y="333375"/>
            <a:ext cx="569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3200" b="1" i="1">
                <a:latin typeface="Book Antiqua" pitchFamily="18" charset="0"/>
              </a:rPr>
              <a:t>„Dlouhé auto v krátké garáži“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77469"/>
            <a:ext cx="4787900" cy="1587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6850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543050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latin typeface="Book Antiqua" pitchFamily="18" charset="0"/>
              </a:rPr>
              <a:t>x</a:t>
            </a:r>
            <a:r>
              <a:rPr lang="cs-CZ" altLang="cs-CZ" sz="2400" b="1" baseline="-25000">
                <a:latin typeface="Book Antiqua" pitchFamily="18" charset="0"/>
              </a:rPr>
              <a:t>0</a:t>
            </a:r>
            <a:r>
              <a:rPr lang="cs-CZ" altLang="cs-CZ" sz="2400" b="1" i="1"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52850"/>
            <a:ext cx="1963738" cy="4572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i="1"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787900" y="1017588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>
                <a:latin typeface="Book Antiqua" pitchFamily="18" charset="0"/>
              </a:rPr>
              <a:t>x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r>
              <a:rPr lang="cs-CZ" altLang="cs-CZ" sz="2400" b="1" baseline="-25000">
                <a:latin typeface="Book Antiqua" pitchFamily="18" charset="0"/>
              </a:rPr>
              <a:t>0</a:t>
            </a:r>
            <a:r>
              <a:rPr lang="cs-CZ" altLang="cs-CZ" sz="2400" b="1" i="1">
                <a:latin typeface="Book Antiqua" pitchFamily="18" charset="0"/>
              </a:rPr>
              <a:t>=ct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endParaRPr lang="cs-CZ" altLang="cs-CZ" sz="2400" b="1" i="1"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400" b="1" i="1" noProof="1">
                <a:latin typeface="Book Antiqua" pitchFamily="18" charset="0"/>
              </a:rPr>
              <a:t>x</a:t>
            </a:r>
            <a:r>
              <a:rPr lang="en-US" altLang="cs-CZ" sz="2400" b="1" i="1">
                <a:latin typeface="Book Antiqua" pitchFamily="18" charset="0"/>
              </a:rPr>
              <a:t>’</a:t>
            </a:r>
            <a:r>
              <a:rPr lang="cs-CZ" altLang="cs-CZ" sz="2400" b="1" i="1">
                <a:latin typeface="Book Antiqua" pitchFamily="18" charset="0"/>
              </a:rPr>
              <a:t>; </a:t>
            </a:r>
            <a:r>
              <a:rPr lang="cs-CZ" altLang="cs-CZ" sz="2400" i="1">
                <a:latin typeface="Book Antiqua" pitchFamily="18" charset="0"/>
              </a:rPr>
              <a:t>současnost</a:t>
            </a:r>
          </a:p>
        </p:txBody>
      </p:sp>
      <p:sp>
        <p:nvSpPr>
          <p:cNvPr id="69644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9645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9646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9647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9648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  <a:gd name="T12" fmla="*/ 0 w 2276"/>
              <a:gd name="T13" fmla="*/ 0 h 930"/>
              <a:gd name="T14" fmla="*/ 2276 w 2276"/>
              <a:gd name="T15" fmla="*/ 930 h 9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9649" name="Text Box 23"/>
          <p:cNvSpPr txBox="1">
            <a:spLocks noChangeArrowheads="1"/>
          </p:cNvSpPr>
          <p:nvPr/>
        </p:nvSpPr>
        <p:spPr bwMode="auto">
          <a:xfrm>
            <a:off x="2916238" y="3357563"/>
            <a:ext cx="503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-1</a:t>
            </a:r>
            <a:endParaRPr lang="en-US" altLang="cs-CZ"/>
          </a:p>
        </p:txBody>
      </p:sp>
      <p:sp>
        <p:nvSpPr>
          <p:cNvPr id="69650" name="Text Box 24"/>
          <p:cNvSpPr txBox="1">
            <a:spLocks noChangeArrowheads="1"/>
          </p:cNvSpPr>
          <p:nvPr/>
        </p:nvSpPr>
        <p:spPr bwMode="auto">
          <a:xfrm>
            <a:off x="5122863" y="36957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1</a:t>
            </a:r>
            <a:endParaRPr lang="en-US" altLang="cs-CZ"/>
          </a:p>
        </p:txBody>
      </p:sp>
      <p:sp>
        <p:nvSpPr>
          <p:cNvPr id="69651" name="Text Box 25"/>
          <p:cNvSpPr txBox="1">
            <a:spLocks noChangeArrowheads="1"/>
          </p:cNvSpPr>
          <p:nvPr/>
        </p:nvSpPr>
        <p:spPr bwMode="auto">
          <a:xfrm>
            <a:off x="3894138" y="4275138"/>
            <a:ext cx="398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-1</a:t>
            </a:r>
            <a:endParaRPr lang="en-US" altLang="cs-CZ"/>
          </a:p>
        </p:txBody>
      </p:sp>
      <p:sp>
        <p:nvSpPr>
          <p:cNvPr id="42005" name="Text Box 26"/>
          <p:cNvSpPr txBox="1">
            <a:spLocks noChangeArrowheads="1"/>
          </p:cNvSpPr>
          <p:nvPr/>
        </p:nvSpPr>
        <p:spPr bwMode="auto">
          <a:xfrm>
            <a:off x="3276600" y="479742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1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42006" name="Text Box 27"/>
          <p:cNvSpPr txBox="1">
            <a:spLocks noChangeArrowheads="1"/>
          </p:cNvSpPr>
          <p:nvPr/>
        </p:nvSpPr>
        <p:spPr bwMode="auto">
          <a:xfrm>
            <a:off x="2484438" y="42862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32B503"/>
                </a:solidFill>
              </a:rPr>
              <a:t>-1</a:t>
            </a:r>
            <a:endParaRPr lang="en-US" altLang="cs-CZ">
              <a:solidFill>
                <a:srgbClr val="32B503"/>
              </a:solidFill>
            </a:endParaRPr>
          </a:p>
        </p:txBody>
      </p:sp>
      <p:sp>
        <p:nvSpPr>
          <p:cNvPr id="42007" name="Text Box 28"/>
          <p:cNvSpPr txBox="1">
            <a:spLocks noChangeArrowheads="1"/>
          </p:cNvSpPr>
          <p:nvPr/>
        </p:nvSpPr>
        <p:spPr bwMode="auto">
          <a:xfrm>
            <a:off x="5435600" y="27749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32B503"/>
                </a:solidFill>
              </a:rPr>
              <a:t>1</a:t>
            </a:r>
            <a:endParaRPr lang="en-US" altLang="cs-CZ">
              <a:solidFill>
                <a:srgbClr val="32B503"/>
              </a:solidFill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4859338" y="198913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3300"/>
                </a:solidFill>
              </a:rPr>
              <a:t>1</a:t>
            </a:r>
            <a:endParaRPr lang="en-US" altLang="cs-CZ">
              <a:solidFill>
                <a:srgbClr val="FF3300"/>
              </a:solidFill>
            </a:endParaRPr>
          </a:p>
        </p:txBody>
      </p:sp>
      <p:sp>
        <p:nvSpPr>
          <p:cNvPr id="69656" name="Text Box 36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1</a:t>
            </a:r>
            <a:endParaRPr lang="en-US" altLang="cs-CZ"/>
          </a:p>
        </p:txBody>
      </p:sp>
      <p:sp>
        <p:nvSpPr>
          <p:cNvPr id="42010" name="Line 38"/>
          <p:cNvSpPr>
            <a:spLocks noChangeShapeType="1"/>
          </p:cNvSpPr>
          <p:nvPr/>
        </p:nvSpPr>
        <p:spPr bwMode="auto">
          <a:xfrm flipH="1">
            <a:off x="2274888" y="1989138"/>
            <a:ext cx="3167062" cy="439261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11" name="Line 40"/>
          <p:cNvSpPr>
            <a:spLocks noChangeShapeType="1"/>
          </p:cNvSpPr>
          <p:nvPr/>
        </p:nvSpPr>
        <p:spPr bwMode="auto">
          <a:xfrm flipV="1">
            <a:off x="1476375" y="1876425"/>
            <a:ext cx="5472113" cy="3673475"/>
          </a:xfrm>
          <a:prstGeom prst="line">
            <a:avLst/>
          </a:prstGeom>
          <a:noFill/>
          <a:ln w="19050">
            <a:solidFill>
              <a:srgbClr val="21780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12" name="Line 41"/>
          <p:cNvSpPr>
            <a:spLocks noChangeShapeType="1"/>
          </p:cNvSpPr>
          <p:nvPr/>
        </p:nvSpPr>
        <p:spPr bwMode="auto">
          <a:xfrm flipH="1">
            <a:off x="3492500" y="1268413"/>
            <a:ext cx="3094038" cy="44656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13" name="Line 43"/>
          <p:cNvSpPr>
            <a:spLocks noChangeShapeType="1"/>
          </p:cNvSpPr>
          <p:nvPr/>
        </p:nvSpPr>
        <p:spPr bwMode="auto">
          <a:xfrm flipV="1">
            <a:off x="4211638" y="2924175"/>
            <a:ext cx="1223962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14" name="Line 44"/>
          <p:cNvSpPr>
            <a:spLocks noChangeShapeType="1"/>
          </p:cNvSpPr>
          <p:nvPr/>
        </p:nvSpPr>
        <p:spPr bwMode="auto">
          <a:xfrm flipV="1">
            <a:off x="3635375" y="3716338"/>
            <a:ext cx="1223963" cy="792162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15" name="Line 45"/>
          <p:cNvSpPr>
            <a:spLocks noChangeShapeType="1"/>
          </p:cNvSpPr>
          <p:nvPr/>
        </p:nvSpPr>
        <p:spPr bwMode="auto">
          <a:xfrm flipV="1">
            <a:off x="2959100" y="4532313"/>
            <a:ext cx="1366838" cy="8636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16" name="Line 46"/>
          <p:cNvSpPr>
            <a:spLocks noChangeShapeType="1"/>
          </p:cNvSpPr>
          <p:nvPr/>
        </p:nvSpPr>
        <p:spPr bwMode="auto">
          <a:xfrm flipV="1">
            <a:off x="5308600" y="1381125"/>
            <a:ext cx="1223963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" name="Přímá spojovací čára 6"/>
          <p:cNvCxnSpPr>
            <a:cxnSpLocks noChangeShapeType="1"/>
          </p:cNvCxnSpPr>
          <p:nvPr/>
        </p:nvCxnSpPr>
        <p:spPr bwMode="auto">
          <a:xfrm rot="5400000">
            <a:off x="2682082" y="4091781"/>
            <a:ext cx="4787900" cy="1587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43042" name="AutoShape 50"/>
          <p:cNvSpPr>
            <a:spLocks noChangeArrowheads="1"/>
          </p:cNvSpPr>
          <p:nvPr/>
        </p:nvSpPr>
        <p:spPr bwMode="auto">
          <a:xfrm>
            <a:off x="4211638" y="4941888"/>
            <a:ext cx="863600" cy="431800"/>
          </a:xfrm>
          <a:prstGeom prst="leftRightArrow">
            <a:avLst>
              <a:gd name="adj1" fmla="val 50000"/>
              <a:gd name="adj2" fmla="val 33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cs-CZ"/>
          </a:p>
        </p:txBody>
      </p:sp>
      <p:sp>
        <p:nvSpPr>
          <p:cNvPr id="43043" name="Text Box 51"/>
          <p:cNvSpPr txBox="1">
            <a:spLocks noChangeArrowheads="1"/>
          </p:cNvSpPr>
          <p:nvPr/>
        </p:nvSpPr>
        <p:spPr bwMode="auto">
          <a:xfrm>
            <a:off x="4179888" y="5294313"/>
            <a:ext cx="850900" cy="862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1800" b="1" dirty="0">
                <a:solidFill>
                  <a:srgbClr val="3D251D"/>
                </a:solidFill>
                <a:latin typeface="Arial" charset="0"/>
              </a:rPr>
              <a:t>garáž</a:t>
            </a:r>
            <a:br>
              <a:rPr lang="cs-CZ" altLang="cs-CZ" sz="1800" b="1" dirty="0">
                <a:solidFill>
                  <a:srgbClr val="3D251D"/>
                </a:solidFill>
                <a:latin typeface="Arial" charset="0"/>
              </a:rPr>
            </a:br>
            <a:r>
              <a:rPr lang="cs-CZ" altLang="cs-CZ" sz="1800" b="1" dirty="0">
                <a:solidFill>
                  <a:srgbClr val="3D251D"/>
                </a:solidFill>
                <a:latin typeface="Arial" charset="0"/>
              </a:rPr>
              <a:t>&lt; </a:t>
            </a:r>
            <a:r>
              <a:rPr lang="cs-CZ" altLang="cs-CZ" sz="1800" b="1" dirty="0" smtClean="0">
                <a:solidFill>
                  <a:srgbClr val="3D251D"/>
                </a:solidFill>
                <a:latin typeface="Arial" charset="0"/>
              </a:rPr>
              <a:t>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1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zavřená</a:t>
            </a:r>
            <a:endParaRPr lang="en-US" altLang="cs-CZ" sz="14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2020" name="WordArt 52"/>
          <p:cNvSpPr>
            <a:spLocks noChangeArrowheads="1" noChangeShapeType="1" noTextEdit="1"/>
          </p:cNvSpPr>
          <p:nvPr/>
        </p:nvSpPr>
        <p:spPr bwMode="auto">
          <a:xfrm rot="-446283">
            <a:off x="2657475" y="5518150"/>
            <a:ext cx="838200" cy="1089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  <a:t>Auto</a:t>
            </a:r>
            <a:b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</a:br>
            <a:endParaRPr lang="cs-CZ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6600000" scaled="1"/>
              </a:gradFill>
              <a:latin typeface="Impact"/>
            </a:endParaRPr>
          </a:p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  <a:t>1</a:t>
            </a: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flipV="1">
            <a:off x="4756150" y="2187575"/>
            <a:ext cx="1223963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178425" y="3727450"/>
            <a:ext cx="0" cy="27876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4827588" y="3640138"/>
            <a:ext cx="139700" cy="1492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135438" y="3621088"/>
            <a:ext cx="139700" cy="1508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5006975" y="3387725"/>
            <a:ext cx="138113" cy="15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4324350" y="3371850"/>
            <a:ext cx="139700" cy="15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9674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cxnSp>
        <p:nvCxnSpPr>
          <p:cNvPr id="57" name="Přímá spojnice 56"/>
          <p:cNvCxnSpPr/>
          <p:nvPr/>
        </p:nvCxnSpPr>
        <p:spPr>
          <a:xfrm>
            <a:off x="5078413" y="3446463"/>
            <a:ext cx="0" cy="2714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4211638" y="3444875"/>
            <a:ext cx="0" cy="2714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5073650" y="5884863"/>
            <a:ext cx="0" cy="2714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4213225" y="5867400"/>
            <a:ext cx="0" cy="2714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42015" idx="0"/>
          </p:cNvCxnSpPr>
          <p:nvPr/>
        </p:nvCxnSpPr>
        <p:spPr>
          <a:xfrm>
            <a:off x="2959100" y="5395913"/>
            <a:ext cx="76835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42005" grpId="0"/>
      <p:bldP spid="42006" grpId="0"/>
      <p:bldP spid="42007" grpId="0"/>
      <p:bldP spid="42008" grpId="0"/>
      <p:bldP spid="42010" grpId="0" animBg="1"/>
      <p:bldP spid="42011" grpId="0" animBg="1"/>
      <p:bldP spid="42012" grpId="0" animBg="1"/>
      <p:bldP spid="42013" grpId="0" animBg="1"/>
      <p:bldP spid="42014" grpId="0" animBg="1"/>
      <p:bldP spid="42015" grpId="0" animBg="1"/>
      <p:bldP spid="42016" grpId="0" animBg="1"/>
      <p:bldP spid="43042" grpId="0" animBg="1"/>
      <p:bldP spid="43043" grpId="0"/>
      <p:bldP spid="42020" grpId="0" animBg="1"/>
      <p:bldP spid="37" grpId="0" animBg="1"/>
      <p:bldP spid="11" grpId="0" animBg="1"/>
      <p:bldP spid="44" grpId="0" animBg="1"/>
      <p:bldP spid="45" grpId="0" animBg="1"/>
      <p:bldP spid="4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251950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Čtverec intervalu (</a:t>
            </a:r>
            <a:r>
              <a:rPr lang="en-GB" smtClean="0">
                <a:solidFill>
                  <a:schemeClr val="tx1"/>
                </a:solidFill>
                <a:latin typeface="Book Antiqua" pitchFamily="18" charset="0"/>
              </a:rPr>
              <a:t>&gt;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0: prostoru, </a:t>
            </a:r>
            <a:r>
              <a:rPr lang="en-GB" smtClean="0">
                <a:solidFill>
                  <a:schemeClr val="tx1"/>
                </a:solidFill>
                <a:latin typeface="Book Antiqua" pitchFamily="18" charset="0"/>
              </a:rPr>
              <a:t>&lt;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0: času podobný)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s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+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+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z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70658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70659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Invarianty Lorentzových trafo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 dirty="0">
                <a:latin typeface="Book Antiqua" pitchFamily="18" charset="0"/>
              </a:rPr>
              <a:t>s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dirty="0">
                <a:latin typeface="Book Antiqua" pitchFamily="18" charset="0"/>
              </a:rPr>
              <a:t> = 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30000" dirty="0">
                <a:latin typeface="Book Antiqua" pitchFamily="18" charset="0"/>
              </a:rPr>
              <a:t>2 </a:t>
            </a:r>
            <a:r>
              <a:rPr lang="cs-CZ" sz="2800" dirty="0">
                <a:latin typeface="Book Antiqua" pitchFamily="18" charset="0"/>
              </a:rPr>
              <a:t>+</a:t>
            </a:r>
            <a:r>
              <a:rPr lang="cs-CZ" sz="2800" i="1" dirty="0">
                <a:latin typeface="Book Antiqua" pitchFamily="18" charset="0"/>
              </a:rPr>
              <a:t>y</a:t>
            </a:r>
            <a:r>
              <a:rPr lang="cs-CZ" sz="2800" baseline="30000" dirty="0">
                <a:latin typeface="Book Antiqua" pitchFamily="18" charset="0"/>
              </a:rPr>
              <a:t>2 </a:t>
            </a:r>
            <a:r>
              <a:rPr lang="cs-CZ" sz="2800" dirty="0">
                <a:latin typeface="Book Antiqua" pitchFamily="18" charset="0"/>
              </a:rPr>
              <a:t>+</a:t>
            </a:r>
            <a:r>
              <a:rPr lang="cs-CZ" sz="2800" i="1" dirty="0">
                <a:latin typeface="Book Antiqua" pitchFamily="18" charset="0"/>
              </a:rPr>
              <a:t>z</a:t>
            </a:r>
            <a:r>
              <a:rPr lang="cs-CZ" sz="2800" baseline="30000" dirty="0">
                <a:latin typeface="Book Antiqua" pitchFamily="18" charset="0"/>
              </a:rPr>
              <a:t>2 </a:t>
            </a:r>
            <a:r>
              <a:rPr lang="cs-CZ" sz="2800" dirty="0">
                <a:latin typeface="Book Antiqua" pitchFamily="18" charset="0"/>
              </a:rPr>
              <a:t>– 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-25000" dirty="0">
                <a:latin typeface="Book Antiqua" pitchFamily="18" charset="0"/>
              </a:rPr>
              <a:t>0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dirty="0">
                <a:latin typeface="Book Antiqua" pitchFamily="18" charset="0"/>
              </a:rPr>
              <a:t>		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-25000" dirty="0">
                <a:latin typeface="Book Antiqua" pitchFamily="18" charset="0"/>
              </a:rPr>
              <a:t>0</a:t>
            </a:r>
            <a:r>
              <a:rPr lang="cs-CZ" sz="2800" dirty="0">
                <a:latin typeface="Book Antiqua" pitchFamily="18" charset="0"/>
              </a:rPr>
              <a:t> = </a:t>
            </a:r>
            <a:r>
              <a:rPr lang="cs-CZ" sz="2800" i="1" dirty="0">
                <a:latin typeface="Book Antiqua" pitchFamily="18" charset="0"/>
              </a:rPr>
              <a:t>c t</a:t>
            </a:r>
            <a:endParaRPr lang="cs-CZ" sz="2800" i="1" baseline="30000" dirty="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 dirty="0">
                <a:latin typeface="Book Antiqua" pitchFamily="18" charset="0"/>
              </a:rPr>
              <a:t>s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dirty="0">
                <a:latin typeface="Book Antiqua" pitchFamily="18" charset="0"/>
              </a:rPr>
              <a:t> = 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dirty="0">
                <a:latin typeface="Book Antiqua" pitchFamily="18" charset="0"/>
              </a:rPr>
              <a:t>– 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-25000" dirty="0">
                <a:latin typeface="Book Antiqua" pitchFamily="18" charset="0"/>
              </a:rPr>
              <a:t>0</a:t>
            </a:r>
            <a:r>
              <a:rPr lang="cs-CZ" sz="2800" baseline="30000" dirty="0">
                <a:latin typeface="Book Antiqua" pitchFamily="18" charset="0"/>
              </a:rPr>
              <a:t>2</a:t>
            </a: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-76200" y="3816350"/>
            <a:ext cx="91440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H. </a:t>
            </a:r>
            <a:r>
              <a:rPr lang="cs-CZ" sz="2800" dirty="0" err="1">
                <a:latin typeface="Book Antiqua" pitchFamily="18" charset="0"/>
              </a:rPr>
              <a:t>Minkowski</a:t>
            </a:r>
            <a:r>
              <a:rPr lang="cs-CZ" sz="2800" dirty="0">
                <a:latin typeface="Book Antiqua" pitchFamily="18" charset="0"/>
              </a:rPr>
              <a:t>:</a:t>
            </a:r>
            <a:br>
              <a:rPr lang="cs-CZ" sz="2800" dirty="0">
                <a:latin typeface="Book Antiqua" pitchFamily="18" charset="0"/>
              </a:rPr>
            </a:br>
            <a:r>
              <a:rPr lang="cs-CZ" sz="2800" i="1" dirty="0">
                <a:latin typeface="Book Antiqua" pitchFamily="18" charset="0"/>
              </a:rPr>
              <a:t>s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dirty="0">
                <a:latin typeface="Book Antiqua" pitchFamily="18" charset="0"/>
              </a:rPr>
              <a:t> = 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30000" dirty="0">
                <a:latin typeface="Book Antiqua" pitchFamily="18" charset="0"/>
              </a:rPr>
              <a:t>2 </a:t>
            </a:r>
            <a:r>
              <a:rPr lang="cs-CZ" sz="2800" dirty="0">
                <a:latin typeface="Book Antiqua" pitchFamily="18" charset="0"/>
              </a:rPr>
              <a:t>+</a:t>
            </a:r>
            <a:r>
              <a:rPr lang="cs-CZ" sz="2800" i="1" dirty="0">
                <a:latin typeface="Book Antiqua" pitchFamily="18" charset="0"/>
              </a:rPr>
              <a:t>y</a:t>
            </a:r>
            <a:r>
              <a:rPr lang="cs-CZ" sz="2800" baseline="30000" dirty="0">
                <a:latin typeface="Book Antiqua" pitchFamily="18" charset="0"/>
              </a:rPr>
              <a:t>2 </a:t>
            </a:r>
            <a:r>
              <a:rPr lang="cs-CZ" sz="2800" dirty="0">
                <a:latin typeface="Book Antiqua" pitchFamily="18" charset="0"/>
              </a:rPr>
              <a:t>+</a:t>
            </a:r>
            <a:r>
              <a:rPr lang="cs-CZ" sz="2800" i="1" dirty="0">
                <a:latin typeface="Book Antiqua" pitchFamily="18" charset="0"/>
              </a:rPr>
              <a:t>z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dirty="0">
                <a:latin typeface="Book Antiqua" pitchFamily="18" charset="0"/>
              </a:rPr>
              <a:t>+</a:t>
            </a:r>
            <a:r>
              <a:rPr lang="cs-CZ" sz="2800" baseline="30000" dirty="0">
                <a:latin typeface="Book Antiqua" pitchFamily="18" charset="0"/>
              </a:rPr>
              <a:t> 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-25000" dirty="0">
                <a:latin typeface="Book Antiqua" pitchFamily="18" charset="0"/>
              </a:rPr>
              <a:t>4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dirty="0">
                <a:latin typeface="Book Antiqua" pitchFamily="18" charset="0"/>
              </a:rPr>
              <a:t> 		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-25000" dirty="0">
                <a:latin typeface="Book Antiqua" pitchFamily="18" charset="0"/>
              </a:rPr>
              <a:t>4</a:t>
            </a:r>
            <a:r>
              <a:rPr lang="cs-CZ" sz="2800" dirty="0">
                <a:latin typeface="Book Antiqua" pitchFamily="18" charset="0"/>
              </a:rPr>
              <a:t> = i </a:t>
            </a:r>
            <a:r>
              <a:rPr lang="cs-CZ" sz="2800" i="1" dirty="0">
                <a:latin typeface="Book Antiqua" pitchFamily="18" charset="0"/>
              </a:rPr>
              <a:t>c t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 dirty="0" err="1">
                <a:latin typeface="Book Antiqua" pitchFamily="18" charset="0"/>
              </a:rPr>
              <a:t>Pseudo</a:t>
            </a:r>
            <a:r>
              <a:rPr lang="cs-CZ" sz="2800" dirty="0" err="1">
                <a:latin typeface="Book Antiqua" pitchFamily="18" charset="0"/>
              </a:rPr>
              <a:t>euklidovská</a:t>
            </a:r>
            <a:r>
              <a:rPr lang="cs-CZ" sz="2800" dirty="0">
                <a:latin typeface="Book Antiqua" pitchFamily="18" charset="0"/>
              </a:rPr>
              <a:t> metrika </a:t>
            </a:r>
            <a:endParaRPr lang="en-US" sz="2800" dirty="0">
              <a:latin typeface="Book Antiqua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 dirty="0">
                <a:latin typeface="Book Antiqua" pitchFamily="18" charset="0"/>
              </a:rPr>
              <a:t>s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baseline="-25000" dirty="0">
                <a:latin typeface="Book Antiqua" pitchFamily="18" charset="0"/>
              </a:rPr>
              <a:t>AB</a:t>
            </a:r>
            <a:r>
              <a:rPr lang="cs-CZ" sz="2800" dirty="0">
                <a:latin typeface="Book Antiqua" pitchFamily="18" charset="0"/>
              </a:rPr>
              <a:t> = </a:t>
            </a:r>
            <a:r>
              <a:rPr lang="cs-CZ" sz="2800" dirty="0" smtClean="0">
                <a:latin typeface="Book Antiqua" pitchFamily="18" charset="0"/>
              </a:rPr>
              <a:t>0 	lze </a:t>
            </a:r>
            <a:r>
              <a:rPr lang="cs-CZ" sz="2800" dirty="0">
                <a:latin typeface="Book Antiqua" pitchFamily="18" charset="0"/>
              </a:rPr>
              <a:t>i pro různé události A, B</a:t>
            </a:r>
            <a:endParaRPr lang="en-US" sz="2800" dirty="0">
              <a:latin typeface="Book Antiqua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 dirty="0">
                <a:latin typeface="Book Antiqua" pitchFamily="18" charset="0"/>
              </a:rPr>
              <a:t>s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baseline="-25000" dirty="0">
                <a:latin typeface="Book Antiqua" pitchFamily="18" charset="0"/>
              </a:rPr>
              <a:t>AB</a:t>
            </a:r>
            <a:r>
              <a:rPr lang="cs-CZ" sz="2800" dirty="0">
                <a:latin typeface="Book Antiqua" pitchFamily="18" charset="0"/>
              </a:rPr>
              <a:t> </a:t>
            </a:r>
            <a:r>
              <a:rPr lang="cs-CZ" sz="2800" dirty="0" smtClean="0">
                <a:latin typeface="Book Antiqua" pitchFamily="18" charset="0"/>
              </a:rPr>
              <a:t>	</a:t>
            </a:r>
            <a:r>
              <a:rPr lang="en-US" sz="2800" dirty="0" smtClean="0">
                <a:latin typeface="Book Antiqua" pitchFamily="18" charset="0"/>
              </a:rPr>
              <a:t>m</a:t>
            </a:r>
            <a:r>
              <a:rPr lang="cs-CZ" sz="2800" dirty="0" err="1">
                <a:latin typeface="Book Antiqua" pitchFamily="18" charset="0"/>
              </a:rPr>
              <a:t>ůže</a:t>
            </a:r>
            <a:r>
              <a:rPr lang="cs-CZ" sz="2800" dirty="0">
                <a:latin typeface="Book Antiqua" pitchFamily="18" charset="0"/>
              </a:rPr>
              <a:t> být i záporné</a:t>
            </a:r>
          </a:p>
        </p:txBody>
      </p:sp>
      <p:sp>
        <p:nvSpPr>
          <p:cNvPr id="7066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C140148-4F58-4502-AE28-6D3ACC4EC389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38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251950" cy="977900"/>
          </a:xfrm>
        </p:spPr>
        <p:txBody>
          <a:bodyPr/>
          <a:lstStyle/>
          <a:p>
            <a:pPr lvl="1" eaLnBrk="1" hangingPunct="1"/>
            <a:r>
              <a:rPr lang="cs-CZ" dirty="0" err="1" smtClean="0">
                <a:solidFill>
                  <a:schemeClr val="tx1"/>
                </a:solidFill>
                <a:latin typeface="Book Antiqua" pitchFamily="18" charset="0"/>
              </a:rPr>
              <a:t>Čtyřvektor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polohy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(posunutí ∆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): </a:t>
            </a:r>
            <a:b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= {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;</a:t>
            </a:r>
            <a:r>
              <a:rPr lang="cs-CZ" baseline="30000" dirty="0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z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dirty="0" err="1" smtClean="0">
                <a:solidFill>
                  <a:schemeClr val="tx1"/>
                </a:solidFill>
                <a:latin typeface="Book Antiqua" pitchFamily="18" charset="0"/>
              </a:rPr>
              <a:t>i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</a:rPr>
              <a:t>ct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}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dirty="0" smtClean="0">
                <a:latin typeface="Book Antiqua" pitchFamily="18" charset="0"/>
              </a:rPr>
              <a:t>{</a:t>
            </a:r>
            <a:r>
              <a:rPr lang="cs-CZ" i="1" dirty="0">
                <a:latin typeface="Book Antiqua" pitchFamily="18" charset="0"/>
              </a:rPr>
              <a:t>x</a:t>
            </a:r>
            <a:r>
              <a:rPr lang="cs-CZ" baseline="-25000" dirty="0">
                <a:latin typeface="Book Antiqua" pitchFamily="18" charset="0"/>
              </a:rPr>
              <a:t>1</a:t>
            </a:r>
            <a:r>
              <a:rPr lang="cs-CZ" dirty="0">
                <a:latin typeface="Book Antiqua" pitchFamily="18" charset="0"/>
              </a:rPr>
              <a:t>;</a:t>
            </a:r>
            <a:r>
              <a:rPr lang="cs-CZ" baseline="30000" dirty="0">
                <a:latin typeface="Book Antiqua" pitchFamily="18" charset="0"/>
              </a:rPr>
              <a:t>  </a:t>
            </a:r>
            <a:r>
              <a:rPr lang="cs-CZ" i="1" dirty="0">
                <a:latin typeface="Book Antiqua" pitchFamily="18" charset="0"/>
              </a:rPr>
              <a:t>x</a:t>
            </a:r>
            <a:r>
              <a:rPr lang="cs-CZ" baseline="-25000" dirty="0">
                <a:latin typeface="Book Antiqua" pitchFamily="18" charset="0"/>
              </a:rPr>
              <a:t>2</a:t>
            </a:r>
            <a:r>
              <a:rPr lang="cs-CZ" dirty="0">
                <a:latin typeface="Book Antiqua" pitchFamily="18" charset="0"/>
              </a:rPr>
              <a:t>; </a:t>
            </a:r>
            <a:r>
              <a:rPr lang="cs-CZ" i="1" dirty="0">
                <a:latin typeface="Book Antiqua" pitchFamily="18" charset="0"/>
              </a:rPr>
              <a:t>x</a:t>
            </a:r>
            <a:r>
              <a:rPr lang="cs-CZ" baseline="-25000" dirty="0">
                <a:latin typeface="Book Antiqua" pitchFamily="18" charset="0"/>
              </a:rPr>
              <a:t>3</a:t>
            </a:r>
            <a:r>
              <a:rPr lang="cs-CZ" dirty="0">
                <a:latin typeface="Book Antiqua" pitchFamily="18" charset="0"/>
              </a:rPr>
              <a:t>; </a:t>
            </a:r>
            <a:r>
              <a:rPr lang="cs-CZ" i="1" dirty="0">
                <a:latin typeface="Book Antiqua" pitchFamily="18" charset="0"/>
              </a:rPr>
              <a:t>x</a:t>
            </a:r>
            <a:r>
              <a:rPr lang="cs-CZ" baseline="-25000" dirty="0">
                <a:latin typeface="Book Antiqua" pitchFamily="18" charset="0"/>
              </a:rPr>
              <a:t>4</a:t>
            </a:r>
            <a:r>
              <a:rPr lang="cs-CZ" dirty="0">
                <a:latin typeface="Book Antiqua" pitchFamily="18" charset="0"/>
              </a:rPr>
              <a:t>}</a:t>
            </a:r>
            <a:endParaRPr lang="cs-CZ" baseline="30000" dirty="0">
              <a:latin typeface="Book Antiqua" pitchFamily="18" charset="0"/>
            </a:endParaRPr>
          </a:p>
          <a:p>
            <a:pPr lvl="1" eaLnBrk="1" hangingPunct="1"/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1682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71683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Vektor vůči Lorentzovým trafo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41287" y="2530474"/>
            <a:ext cx="9251950" cy="101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en-US" sz="2800" dirty="0" err="1" smtClean="0">
                <a:latin typeface="Book Antiqua" pitchFamily="18" charset="0"/>
              </a:rPr>
              <a:t>Speci</a:t>
            </a:r>
            <a:r>
              <a:rPr lang="cs-CZ" sz="2800" dirty="0" err="1" smtClean="0">
                <a:latin typeface="Book Antiqua" pitchFamily="18" charset="0"/>
              </a:rPr>
              <a:t>ální</a:t>
            </a:r>
            <a:r>
              <a:rPr lang="cs-CZ" sz="2800" dirty="0" smtClean="0">
                <a:latin typeface="Book Antiqua" pitchFamily="18" charset="0"/>
              </a:rPr>
              <a:t> Lorentzova </a:t>
            </a:r>
            <a:r>
              <a:rPr lang="cs-CZ" sz="2800" dirty="0" err="1" smtClean="0">
                <a:latin typeface="Book Antiqua" pitchFamily="18" charset="0"/>
              </a:rPr>
              <a:t>trafo</a:t>
            </a:r>
            <a:r>
              <a:rPr lang="cs-CZ" sz="2800" dirty="0" smtClean="0">
                <a:latin typeface="Book Antiqua" pitchFamily="18" charset="0"/>
              </a:rPr>
              <a:t> – 2D</a:t>
            </a:r>
            <a:br>
              <a:rPr lang="cs-CZ" sz="2800" dirty="0" smtClean="0">
                <a:latin typeface="Book Antiqua" pitchFamily="18" charset="0"/>
              </a:rPr>
            </a:br>
            <a:r>
              <a:rPr lang="cs-CZ" sz="2800" i="1" dirty="0" smtClean="0">
                <a:latin typeface="Book Antiqua" pitchFamily="18" charset="0"/>
              </a:rPr>
              <a:t>R</a:t>
            </a:r>
            <a:r>
              <a:rPr lang="cs-CZ" sz="2800" dirty="0" smtClean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= {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-25000" dirty="0">
                <a:latin typeface="Book Antiqua" pitchFamily="18" charset="0"/>
              </a:rPr>
              <a:t>1</a:t>
            </a:r>
            <a:r>
              <a:rPr lang="cs-CZ" sz="2800" dirty="0" smtClean="0">
                <a:latin typeface="Book Antiqua" pitchFamily="18" charset="0"/>
              </a:rPr>
              <a:t>; </a:t>
            </a:r>
            <a:r>
              <a:rPr lang="cs-CZ" sz="2800" baseline="30000" dirty="0" smtClean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i 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-25000" dirty="0">
                <a:latin typeface="Book Antiqua" pitchFamily="18" charset="0"/>
              </a:rPr>
              <a:t>0</a:t>
            </a:r>
            <a:r>
              <a:rPr lang="cs-CZ" sz="2800" dirty="0" smtClean="0">
                <a:latin typeface="Book Antiqua" pitchFamily="18" charset="0"/>
              </a:rPr>
              <a:t>}</a:t>
            </a:r>
            <a:r>
              <a:rPr lang="cs-CZ" sz="2800" i="1" dirty="0">
                <a:latin typeface="Book Antiqua" pitchFamily="18" charset="0"/>
              </a:rPr>
              <a:t> </a:t>
            </a:r>
            <a:r>
              <a:rPr lang="cs-CZ" sz="2800" dirty="0" smtClean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= {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-25000" dirty="0">
                <a:latin typeface="Book Antiqua" pitchFamily="18" charset="0"/>
              </a:rPr>
              <a:t>1</a:t>
            </a:r>
            <a:r>
              <a:rPr lang="cs-CZ" sz="2800" dirty="0">
                <a:latin typeface="Book Antiqua" pitchFamily="18" charset="0"/>
              </a:rPr>
              <a:t>; </a:t>
            </a:r>
            <a:r>
              <a:rPr lang="cs-CZ" sz="2800" i="1" dirty="0" smtClean="0">
                <a:latin typeface="Book Antiqua" pitchFamily="18" charset="0"/>
              </a:rPr>
              <a:t>x</a:t>
            </a:r>
            <a:r>
              <a:rPr lang="cs-CZ" sz="2800" baseline="-25000" dirty="0" smtClean="0">
                <a:latin typeface="Book Antiqua" pitchFamily="18" charset="0"/>
              </a:rPr>
              <a:t>4</a:t>
            </a:r>
            <a:r>
              <a:rPr lang="cs-CZ" sz="2800" dirty="0" smtClean="0">
                <a:latin typeface="Book Antiqua" pitchFamily="18" charset="0"/>
              </a:rPr>
              <a:t>}</a:t>
            </a:r>
            <a:endParaRPr lang="cs-CZ" sz="2800" dirty="0">
              <a:latin typeface="Book Antiqua" pitchFamily="18" charset="0"/>
            </a:endParaRP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111125" y="3729841"/>
            <a:ext cx="925195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Pozor: čas </a:t>
            </a:r>
            <a:r>
              <a:rPr lang="cs-CZ" sz="2800" i="1" dirty="0">
                <a:latin typeface="Book Antiqua" pitchFamily="18" charset="0"/>
              </a:rPr>
              <a:t>t </a:t>
            </a:r>
            <a:r>
              <a:rPr lang="cs-CZ" sz="2800" dirty="0">
                <a:latin typeface="Book Antiqua" pitchFamily="18" charset="0"/>
              </a:rPr>
              <a:t>není invariant! Je jen jednou ze složek.</a:t>
            </a:r>
            <a:br>
              <a:rPr lang="cs-CZ" sz="2800" dirty="0">
                <a:latin typeface="Book Antiqua" pitchFamily="18" charset="0"/>
              </a:rPr>
            </a:br>
            <a:r>
              <a:rPr lang="cs-CZ" sz="2800" dirty="0">
                <a:latin typeface="Book Antiqua" pitchFamily="18" charset="0"/>
              </a:rPr>
              <a:t>Invariantem je ale </a:t>
            </a:r>
            <a:r>
              <a:rPr lang="cs-CZ" sz="2800" i="1" dirty="0">
                <a:latin typeface="Book Antiqua" pitchFamily="18" charset="0"/>
              </a:rPr>
              <a:t>vlastní čas </a:t>
            </a:r>
            <a:r>
              <a:rPr lang="el-GR" sz="2800" i="1" dirty="0">
                <a:latin typeface="Book Antiqua" pitchFamily="18" charset="0"/>
              </a:rPr>
              <a:t>τ</a:t>
            </a:r>
            <a:r>
              <a:rPr lang="cs-CZ" sz="2800" i="1" dirty="0">
                <a:latin typeface="Book Antiqua" pitchFamily="18" charset="0"/>
              </a:rPr>
              <a:t> = t / </a:t>
            </a:r>
            <a:r>
              <a:rPr lang="el-GR" sz="2800" i="1" dirty="0">
                <a:latin typeface="Book Antiqua" pitchFamily="18" charset="0"/>
              </a:rPr>
              <a:t>γ</a:t>
            </a:r>
            <a:r>
              <a:rPr lang="cs-CZ" sz="2800" i="1" dirty="0">
                <a:latin typeface="Book Antiqua" pitchFamily="18" charset="0"/>
              </a:rPr>
              <a:t>.</a:t>
            </a:r>
            <a:br>
              <a:rPr lang="cs-CZ" sz="2800" i="1" dirty="0">
                <a:latin typeface="Book Antiqua" pitchFamily="18" charset="0"/>
              </a:rPr>
            </a:br>
            <a:endParaRPr lang="el-GR" sz="2800" i="1" dirty="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b="1" dirty="0">
                <a:latin typeface="Book Antiqua" pitchFamily="18" charset="0"/>
              </a:rPr>
              <a:t>Vlastní čas </a:t>
            </a:r>
            <a:r>
              <a:rPr lang="el-GR" sz="2800" i="1" dirty="0">
                <a:latin typeface="Book Antiqua" pitchFamily="18" charset="0"/>
              </a:rPr>
              <a:t>τ</a:t>
            </a:r>
            <a:r>
              <a:rPr lang="cs-CZ" sz="2800" i="1" dirty="0">
                <a:latin typeface="Book Antiqua" pitchFamily="18" charset="0"/>
              </a:rPr>
              <a:t> = t / </a:t>
            </a:r>
            <a:r>
              <a:rPr lang="el-GR" sz="2800" i="1" dirty="0">
                <a:latin typeface="Book Antiqua" pitchFamily="18" charset="0"/>
              </a:rPr>
              <a:t>γ</a:t>
            </a:r>
            <a:r>
              <a:rPr lang="cs-CZ" sz="2800" i="1" dirty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je invariantní vůči </a:t>
            </a:r>
            <a:r>
              <a:rPr lang="cs-CZ" sz="2800" dirty="0" smtClean="0">
                <a:latin typeface="Book Antiqua" pitchFamily="18" charset="0"/>
              </a:rPr>
              <a:t>L. </a:t>
            </a:r>
            <a:r>
              <a:rPr lang="cs-CZ" sz="2800" dirty="0" err="1" smtClean="0">
                <a:latin typeface="Book Antiqua" pitchFamily="18" charset="0"/>
              </a:rPr>
              <a:t>trafo</a:t>
            </a:r>
            <a:r>
              <a:rPr lang="cs-CZ" sz="2800" dirty="0">
                <a:latin typeface="Book Antiqua" pitchFamily="18" charset="0"/>
              </a:rPr>
              <a:t>.</a:t>
            </a:r>
            <a:endParaRPr lang="cs-CZ" sz="2800" i="1" dirty="0">
              <a:latin typeface="Book Antiqua" pitchFamily="18" charset="0"/>
            </a:endParaRPr>
          </a:p>
        </p:txBody>
      </p:sp>
      <p:sp>
        <p:nvSpPr>
          <p:cNvPr id="7168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17F8605-CC93-4CBF-B3BB-EC82A1D3AE04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39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1291844"/>
            <a:ext cx="8785225" cy="5435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cs-CZ" sz="4200" b="1" i="1" dirty="0" smtClean="0">
                <a:latin typeface="Book Antiqua" pitchFamily="18" charset="0"/>
              </a:rPr>
              <a:t> podle Newtona:</a:t>
            </a:r>
            <a:r>
              <a:rPr lang="cs-CZ" dirty="0" smtClean="0">
                <a:latin typeface="Book Antiqua" pitchFamily="18" charset="0"/>
              </a:rPr>
              <a:t> </a:t>
            </a:r>
            <a:br>
              <a:rPr lang="cs-CZ" dirty="0" smtClean="0">
                <a:latin typeface="Book Antiqua" pitchFamily="18" charset="0"/>
              </a:rPr>
            </a:br>
            <a:r>
              <a:rPr lang="cs-CZ" dirty="0" smtClean="0">
                <a:latin typeface="Book Antiqua" pitchFamily="18" charset="0"/>
              </a:rPr>
              <a:t>světlo = kuličky letící ze zdroje do mého oka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Pak by se ale rychlost zdroje přičetla k rychlosti světla a světla ze svíčky, Slunce a </a:t>
            </a:r>
            <a:r>
              <a:rPr lang="cs-CZ" dirty="0" err="1" smtClean="0">
                <a:latin typeface="Book Antiqua" pitchFamily="18" charset="0"/>
              </a:rPr>
              <a:t>Siria</a:t>
            </a:r>
            <a:r>
              <a:rPr lang="cs-CZ" dirty="0" smtClean="0">
                <a:latin typeface="Book Antiqua" pitchFamily="18" charset="0"/>
              </a:rPr>
              <a:t> by měla letět různě rychle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cs-CZ" sz="4200" b="1" i="1" dirty="0" smtClean="0">
                <a:latin typeface="Book Antiqua" pitchFamily="18" charset="0"/>
              </a:rPr>
              <a:t> podle </a:t>
            </a:r>
            <a:r>
              <a:rPr lang="cs-CZ" sz="4200" b="1" i="1" dirty="0" err="1" smtClean="0">
                <a:latin typeface="Book Antiqua" pitchFamily="18" charset="0"/>
              </a:rPr>
              <a:t>Huygense</a:t>
            </a:r>
            <a:r>
              <a:rPr lang="cs-CZ" sz="4200" b="1" i="1" dirty="0" smtClean="0">
                <a:latin typeface="Book Antiqua" pitchFamily="18" charset="0"/>
              </a:rPr>
              <a:t>:</a:t>
            </a:r>
            <a:r>
              <a:rPr lang="cs-CZ" sz="4200" dirty="0" smtClean="0">
                <a:latin typeface="Book Antiqua" pitchFamily="18" charset="0"/>
              </a:rPr>
              <a:t> </a:t>
            </a:r>
            <a:br>
              <a:rPr lang="cs-CZ" sz="4200" dirty="0" smtClean="0">
                <a:latin typeface="Book Antiqua" pitchFamily="18" charset="0"/>
              </a:rPr>
            </a:br>
            <a:r>
              <a:rPr lang="cs-CZ" dirty="0" smtClean="0">
                <a:latin typeface="Book Antiqua" pitchFamily="18" charset="0"/>
              </a:rPr>
              <a:t>světlo = vlny éteru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latin typeface="Book Antiqua" pitchFamily="18" charset="0"/>
              </a:rPr>
              <a:t>Ale jak rychle se pohybuje Země vůči éteru?</a:t>
            </a:r>
            <a:endParaRPr lang="cs-CZ" dirty="0"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latin typeface="Book Antiqua" pitchFamily="18" charset="0"/>
              </a:rPr>
              <a:t>   (během roku je rozdíl ± 30 km/s!)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4459421" cy="6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Výklad světla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C271F1E-A92E-4C41-AFC0-A979B3C890D2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675120" y="143256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612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-107950" y="1557338"/>
                <a:ext cx="9464675" cy="977900"/>
              </a:xfrm>
            </p:spPr>
            <p:txBody>
              <a:bodyPr/>
              <a:lstStyle/>
              <a:p>
                <a:pPr lvl="1" eaLnBrk="1" hangingPunct="1"/>
                <a:r>
                  <a:rPr lang="cs-CZ" dirty="0" err="1" smtClean="0">
                    <a:solidFill>
                      <a:schemeClr val="tx1"/>
                    </a:solidFill>
                    <a:latin typeface="Book Antiqua" pitchFamily="18" charset="0"/>
                  </a:rPr>
                  <a:t>Č</a:t>
                </a:r>
                <a:r>
                  <a:rPr lang="cs-CZ" dirty="0" err="1" smtClean="0">
                    <a:latin typeface="Book Antiqua" pitchFamily="18" charset="0"/>
                  </a:rPr>
                  <a:t>tyřrychlost</a:t>
                </a:r>
                <a:r>
                  <a:rPr lang="cs-CZ" dirty="0" smtClean="0">
                    <a:latin typeface="Book Antiqua" pitchFamily="18" charset="0"/>
                  </a:rPr>
                  <a:t> = č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asová změna </a:t>
                </a:r>
                <a:r>
                  <a:rPr lang="cs-CZ" dirty="0" err="1" smtClean="0">
                    <a:solidFill>
                      <a:schemeClr val="tx1"/>
                    </a:solidFill>
                    <a:latin typeface="Book Antiqua" pitchFamily="18" charset="0"/>
                  </a:rPr>
                  <a:t>čtyřpolohy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 podle </a:t>
                </a:r>
                <a:r>
                  <a:rPr lang="el-GR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τ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/>
                </a:r>
                <a:b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</a:br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U 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= ∆</a:t>
                </a:r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R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/ ∆</a:t>
                </a:r>
                <a:r>
                  <a:rPr lang="el-GR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τ</a:t>
                </a:r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 		= </a:t>
                </a:r>
                <a:r>
                  <a:rPr lang="el-GR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γ</a:t>
                </a:r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∆</a:t>
                </a:r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R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/ ∆</a:t>
                </a:r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t 	= 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{</a:t>
                </a:r>
                <a:r>
                  <a:rPr lang="el-GR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γ</a:t>
                </a:r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; 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i</a:t>
                </a:r>
                <a:r>
                  <a:rPr lang="el-GR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γ</a:t>
                </a:r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c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}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-107950" y="1557338"/>
                <a:ext cx="9464675" cy="977900"/>
              </a:xfrm>
              <a:blipFill rotWithShape="0">
                <a:blip r:embed="rId2"/>
                <a:stretch>
                  <a:fillRect t="-6211" b="-136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706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72707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 dirty="0" err="1">
                <a:latin typeface="Book Antiqua" pitchFamily="18" charset="0"/>
              </a:rPr>
              <a:t>Čtyřrychlost</a:t>
            </a:r>
            <a:r>
              <a:rPr lang="cs-CZ" sz="4000" b="1" i="1" dirty="0">
                <a:latin typeface="Book Antiqua" pitchFamily="18" charset="0"/>
              </a:rPr>
              <a:t> </a:t>
            </a:r>
            <a:r>
              <a:rPr lang="cs-CZ" sz="4000" b="1" i="1" dirty="0" smtClean="0">
                <a:latin typeface="Book Antiqua" pitchFamily="18" charset="0"/>
              </a:rPr>
              <a:t>U</a:t>
            </a:r>
            <a:endParaRPr lang="en-US" sz="4000" b="1" i="1" dirty="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ástupný symbol pro obsah 2"/>
              <p:cNvSpPr>
                <a:spLocks/>
              </p:cNvSpPr>
              <p:nvPr/>
            </p:nvSpPr>
            <p:spPr bwMode="auto">
              <a:xfrm>
                <a:off x="-107950" y="2492375"/>
                <a:ext cx="9251950" cy="5667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742950" lvl="1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itchFamily="18" charset="2"/>
                  <a:buChar char=""/>
                </a:pPr>
                <a:r>
                  <a:rPr lang="cs-CZ" sz="2800" dirty="0">
                    <a:latin typeface="Book Antiqua" pitchFamily="18" charset="0"/>
                  </a:rPr>
                  <a:t>Obyčejná rychlost</a:t>
                </a:r>
                <a:r>
                  <a:rPr lang="cs-CZ" sz="2800" i="1">
                    <a:latin typeface="Book Antiqua" pitchFamily="18" charset="0"/>
                  </a:rPr>
                  <a:t>: </a:t>
                </a:r>
                <a:r>
                  <a:rPr lang="cs-CZ" sz="2800" i="1" smtClean="0">
                    <a:latin typeface="Book Antiqua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cs-CZ" sz="2800" dirty="0">
                    <a:latin typeface="Book Antiqua" pitchFamily="18" charset="0"/>
                  </a:rPr>
                  <a:t> = {</a:t>
                </a:r>
                <a:r>
                  <a:rPr lang="cs-CZ" sz="2800" i="1" dirty="0">
                    <a:latin typeface="Book Antiqua" pitchFamily="18" charset="0"/>
                  </a:rPr>
                  <a:t>v</a:t>
                </a:r>
                <a:r>
                  <a:rPr lang="cs-CZ" sz="2800" baseline="-25000" dirty="0">
                    <a:latin typeface="Book Antiqua" pitchFamily="18" charset="0"/>
                  </a:rPr>
                  <a:t>1</a:t>
                </a:r>
                <a:r>
                  <a:rPr lang="cs-CZ" sz="2800" dirty="0">
                    <a:latin typeface="Book Antiqua" pitchFamily="18" charset="0"/>
                  </a:rPr>
                  <a:t>;</a:t>
                </a:r>
                <a:r>
                  <a:rPr lang="cs-CZ" sz="2800" baseline="30000" dirty="0">
                    <a:latin typeface="Book Antiqua" pitchFamily="18" charset="0"/>
                  </a:rPr>
                  <a:t>  </a:t>
                </a:r>
                <a:r>
                  <a:rPr lang="cs-CZ" sz="2800" i="1" dirty="0">
                    <a:latin typeface="Book Antiqua" pitchFamily="18" charset="0"/>
                  </a:rPr>
                  <a:t>v</a:t>
                </a:r>
                <a:r>
                  <a:rPr lang="cs-CZ" sz="2800" baseline="-25000" dirty="0">
                    <a:latin typeface="Book Antiqua" pitchFamily="18" charset="0"/>
                  </a:rPr>
                  <a:t>2</a:t>
                </a:r>
                <a:r>
                  <a:rPr lang="cs-CZ" sz="2800" dirty="0">
                    <a:latin typeface="Book Antiqua" pitchFamily="18" charset="0"/>
                  </a:rPr>
                  <a:t>; </a:t>
                </a:r>
                <a:r>
                  <a:rPr lang="cs-CZ" sz="2800" i="1" dirty="0">
                    <a:latin typeface="Book Antiqua" pitchFamily="18" charset="0"/>
                  </a:rPr>
                  <a:t>v</a:t>
                </a:r>
                <a:r>
                  <a:rPr lang="cs-CZ" sz="2800" baseline="-25000" dirty="0">
                    <a:latin typeface="Book Antiqua" pitchFamily="18" charset="0"/>
                  </a:rPr>
                  <a:t>3</a:t>
                </a:r>
                <a:r>
                  <a:rPr lang="cs-CZ" sz="2800" dirty="0">
                    <a:latin typeface="Book Antiqua" pitchFamily="18" charset="0"/>
                  </a:rPr>
                  <a:t>}</a:t>
                </a:r>
                <a:endParaRPr lang="cs-CZ" sz="2800" baseline="30000" dirty="0">
                  <a:latin typeface="Book Antiqua" pitchFamily="18" charset="0"/>
                </a:endParaRPr>
              </a:p>
            </p:txBody>
          </p:sp>
        </mc:Choice>
        <mc:Fallback xmlns="">
          <p:sp>
            <p:nvSpPr>
              <p:cNvPr id="2" name="Zástupný symbol pro obsah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7950" y="2492375"/>
                <a:ext cx="9251950" cy="566738"/>
              </a:xfrm>
              <a:prstGeom prst="rect">
                <a:avLst/>
              </a:prstGeom>
              <a:blipFill rotWithShape="0">
                <a:blip r:embed="rId3"/>
                <a:stretch>
                  <a:fillRect t="-11828" b="-2150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11125" y="3059113"/>
            <a:ext cx="92519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Velikost </a:t>
            </a:r>
            <a:r>
              <a:rPr lang="cs-CZ" sz="2800" dirty="0" err="1">
                <a:latin typeface="Book Antiqua" pitchFamily="18" charset="0"/>
              </a:rPr>
              <a:t>čtyřrychlosti</a:t>
            </a:r>
            <a:r>
              <a:rPr lang="cs-CZ" sz="2800" dirty="0">
                <a:latin typeface="Book Antiqua" pitchFamily="18" charset="0"/>
              </a:rPr>
              <a:t> je konstantní: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 dirty="0" smtClean="0">
                <a:latin typeface="Book Antiqua" pitchFamily="18" charset="0"/>
              </a:rPr>
              <a:t>U</a:t>
            </a:r>
            <a:r>
              <a:rPr lang="cs-CZ" sz="2800" baseline="30000" dirty="0" smtClean="0">
                <a:latin typeface="Book Antiqua" pitchFamily="18" charset="0"/>
              </a:rPr>
              <a:t>2</a:t>
            </a:r>
            <a:r>
              <a:rPr lang="cs-CZ" sz="2800" dirty="0" smtClean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= </a:t>
            </a:r>
            <a:r>
              <a:rPr lang="el-GR" sz="2800" i="1" dirty="0">
                <a:latin typeface="Book Antiqua" pitchFamily="18" charset="0"/>
              </a:rPr>
              <a:t>γ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i="1" dirty="0">
                <a:latin typeface="Book Antiqua" pitchFamily="18" charset="0"/>
              </a:rPr>
              <a:t>v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i="1" dirty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–</a:t>
            </a:r>
            <a:r>
              <a:rPr lang="cs-CZ" sz="2800" i="1" dirty="0">
                <a:latin typeface="Book Antiqua" pitchFamily="18" charset="0"/>
              </a:rPr>
              <a:t> </a:t>
            </a:r>
            <a:r>
              <a:rPr lang="el-GR" sz="2800" i="1" dirty="0">
                <a:latin typeface="Book Antiqua" pitchFamily="18" charset="0"/>
              </a:rPr>
              <a:t>γ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i="1" dirty="0">
                <a:latin typeface="Book Antiqua" pitchFamily="18" charset="0"/>
              </a:rPr>
              <a:t>c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el-GR" sz="2800" i="1" dirty="0">
                <a:latin typeface="Book Antiqua" pitchFamily="18" charset="0"/>
              </a:rPr>
              <a:t> </a:t>
            </a:r>
            <a:r>
              <a:rPr lang="cs-CZ" sz="2800" i="1" dirty="0">
                <a:latin typeface="Book Antiqua" pitchFamily="18" charset="0"/>
              </a:rPr>
              <a:t>= </a:t>
            </a:r>
            <a:r>
              <a:rPr lang="el-GR" sz="2800" i="1" dirty="0">
                <a:latin typeface="Book Antiqua" pitchFamily="18" charset="0"/>
              </a:rPr>
              <a:t>γ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i="1" dirty="0">
                <a:latin typeface="Book Antiqua" pitchFamily="18" charset="0"/>
              </a:rPr>
              <a:t>c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i="1" dirty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(</a:t>
            </a:r>
            <a:r>
              <a:rPr lang="cs-CZ" sz="2800" i="1" dirty="0">
                <a:latin typeface="Book Antiqua" pitchFamily="18" charset="0"/>
              </a:rPr>
              <a:t>v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i="1" dirty="0">
                <a:latin typeface="Book Antiqua" pitchFamily="18" charset="0"/>
              </a:rPr>
              <a:t>/c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el-GR" sz="2800" i="1" dirty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– 1) </a:t>
            </a:r>
            <a:r>
              <a:rPr lang="cs-CZ" sz="2800" i="1" dirty="0">
                <a:latin typeface="Book Antiqua" pitchFamily="18" charset="0"/>
              </a:rPr>
              <a:t>= </a:t>
            </a:r>
            <a:r>
              <a:rPr lang="cs-CZ" sz="2800" dirty="0">
                <a:latin typeface="Book Antiqua" pitchFamily="18" charset="0"/>
              </a:rPr>
              <a:t>–</a:t>
            </a:r>
            <a:r>
              <a:rPr lang="cs-CZ" sz="2800" i="1" dirty="0">
                <a:latin typeface="Book Antiqua" pitchFamily="18" charset="0"/>
              </a:rPr>
              <a:t>c</a:t>
            </a:r>
            <a:r>
              <a:rPr lang="cs-CZ" sz="2800" baseline="30000" dirty="0">
                <a:latin typeface="Book Antiqua" pitchFamily="18" charset="0"/>
              </a:rPr>
              <a:t>2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107950" y="4145335"/>
            <a:ext cx="925195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 err="1" smtClean="0">
                <a:latin typeface="Book Antiqua" pitchFamily="18" charset="0"/>
              </a:rPr>
              <a:t>Čtyřzrychlení</a:t>
            </a:r>
            <a:r>
              <a:rPr lang="cs-CZ" sz="2800" dirty="0" smtClean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je vždy kolmé na </a:t>
            </a:r>
            <a:r>
              <a:rPr lang="cs-CZ" sz="2800" dirty="0" err="1" smtClean="0">
                <a:latin typeface="Book Antiqua" pitchFamily="18" charset="0"/>
              </a:rPr>
              <a:t>čtyřrychlost</a:t>
            </a:r>
            <a:endParaRPr lang="cs-CZ" sz="2800" i="1" dirty="0">
              <a:latin typeface="Book Antiqua" pitchFamily="18" charset="0"/>
            </a:endParaRPr>
          </a:p>
        </p:txBody>
      </p:sp>
      <p:sp>
        <p:nvSpPr>
          <p:cNvPr id="72711" name="Zástupný symbol pro datum 7"/>
          <p:cNvSpPr txBox="1">
            <a:spLocks noGrp="1"/>
          </p:cNvSpPr>
          <p:nvPr/>
        </p:nvSpPr>
        <p:spPr bwMode="auto">
          <a:xfrm>
            <a:off x="6484938" y="0"/>
            <a:ext cx="26336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8A7CBE05-6BE1-4E9E-BE9A-E3160950379B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40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-96955" y="4750219"/>
            <a:ext cx="9251950" cy="9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 smtClean="0">
                <a:latin typeface="Book Antiqua" pitchFamily="18" charset="0"/>
              </a:rPr>
              <a:t>Idea: formulace </a:t>
            </a:r>
            <a:r>
              <a:rPr lang="cs-CZ" sz="2800" dirty="0" err="1" smtClean="0">
                <a:latin typeface="Book Antiqua" pitchFamily="18" charset="0"/>
              </a:rPr>
              <a:t>fyz</a:t>
            </a:r>
            <a:r>
              <a:rPr lang="cs-CZ" sz="2800" dirty="0" smtClean="0">
                <a:latin typeface="Book Antiqua" pitchFamily="18" charset="0"/>
              </a:rPr>
              <a:t>. zákonů ve </a:t>
            </a:r>
            <a:r>
              <a:rPr lang="cs-CZ" sz="2800" dirty="0" err="1" smtClean="0">
                <a:latin typeface="Book Antiqua" pitchFamily="18" charset="0"/>
              </a:rPr>
              <a:t>čtyřveličinách</a:t>
            </a:r>
            <a:r>
              <a:rPr lang="cs-CZ" sz="2800" dirty="0" smtClean="0">
                <a:latin typeface="Book Antiqua" pitchFamily="18" charset="0"/>
              </a:rPr>
              <a:t> </a:t>
            </a:r>
            <a:br>
              <a:rPr lang="cs-CZ" sz="2800" dirty="0" smtClean="0">
                <a:latin typeface="Book Antiqua" pitchFamily="18" charset="0"/>
              </a:rPr>
            </a:br>
            <a:r>
              <a:rPr lang="cs-CZ" sz="2800" dirty="0" smtClean="0">
                <a:latin typeface="Book Antiqua" pitchFamily="18" charset="0"/>
              </a:rPr>
              <a:t>(invarianty = </a:t>
            </a:r>
            <a:r>
              <a:rPr lang="cs-CZ" sz="2800" dirty="0" err="1" smtClean="0">
                <a:latin typeface="Book Antiqua" pitchFamily="18" charset="0"/>
              </a:rPr>
              <a:t>čtyřskaláry</a:t>
            </a:r>
            <a:r>
              <a:rPr lang="cs-CZ" sz="2800" dirty="0" smtClean="0">
                <a:latin typeface="Book Antiqua" pitchFamily="18" charset="0"/>
              </a:rPr>
              <a:t>, </a:t>
            </a:r>
            <a:r>
              <a:rPr lang="cs-CZ" sz="2800" dirty="0" err="1" smtClean="0">
                <a:latin typeface="Book Antiqua" pitchFamily="18" charset="0"/>
              </a:rPr>
              <a:t>čtyřvektory</a:t>
            </a:r>
            <a:r>
              <a:rPr lang="cs-CZ" sz="2800" dirty="0" smtClean="0">
                <a:latin typeface="Book Antiqua" pitchFamily="18" charset="0"/>
              </a:rPr>
              <a:t>, …).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 smtClean="0">
                <a:latin typeface="Book Antiqua" pitchFamily="18" charset="0"/>
              </a:rPr>
              <a:t>Pak z platnosti v jedné IS plyne platnost vždy.</a:t>
            </a:r>
            <a:endParaRPr lang="cs-CZ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3813" y="3533779"/>
                <a:ext cx="9251950" cy="3324221"/>
              </a:xfrm>
            </p:spPr>
            <p:txBody>
              <a:bodyPr/>
              <a:lstStyle/>
              <a:p>
                <a:pPr lvl="1" eaLnBrk="1" hangingPunct="1"/>
                <a:r>
                  <a:rPr lang="cs-CZ" sz="3600" dirty="0" smtClean="0">
                    <a:solidFill>
                      <a:schemeClr val="tx1"/>
                    </a:solidFill>
                    <a:latin typeface="Book Antiqua" pitchFamily="18" charset="0"/>
                  </a:rPr>
                  <a:t>Hmotnost </a:t>
                </a:r>
                <a:r>
                  <a:rPr lang="cs-CZ" sz="3600" b="1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setrvačná</a:t>
                </a:r>
                <a:r>
                  <a:rPr lang="cs-CZ" sz="3600" dirty="0" smtClean="0">
                    <a:solidFill>
                      <a:schemeClr val="tx1"/>
                    </a:solidFill>
                    <a:latin typeface="Book Antiqua" pitchFamily="18" charset="0"/>
                  </a:rPr>
                  <a:t>:</a:t>
                </a:r>
              </a:p>
              <a:p>
                <a:pPr lvl="2" eaLnBrk="1" hangingPunct="1"/>
                <a:r>
                  <a:rPr lang="cs-CZ" sz="3600" dirty="0" smtClean="0">
                    <a:solidFill>
                      <a:schemeClr val="tx1"/>
                    </a:solidFill>
                    <a:latin typeface="Book Antiqua" pitchFamily="18" charset="0"/>
                  </a:rPr>
                  <a:t>v 3D hybnosti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3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cs-CZ" sz="36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 = m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cs-CZ" sz="3600" i="1" dirty="0">
                            <a:solidFill>
                              <a:schemeClr val="tx1"/>
                            </a:solidFill>
                            <a:latin typeface="Book Antiqua" pitchFamily="18" charset="0"/>
                          </a:rPr>
                          <m:t>v</m:t>
                        </m:r>
                      </m:e>
                    </m:acc>
                  </m:oMath>
                </a14:m>
                <a:r>
                  <a:rPr lang="cs-CZ" sz="3600" dirty="0" smtClean="0">
                    <a:solidFill>
                      <a:schemeClr val="tx1"/>
                    </a:solidFill>
                    <a:latin typeface="Book Antiqua" pitchFamily="18" charset="0"/>
                  </a:rPr>
                  <a:t>, </a:t>
                </a:r>
              </a:p>
              <a:p>
                <a:pPr lvl="2" eaLnBrk="1" hangingPunct="1"/>
                <a:r>
                  <a:rPr lang="cs-CZ" sz="3600" dirty="0" smtClean="0">
                    <a:solidFill>
                      <a:schemeClr val="tx1"/>
                    </a:solidFill>
                    <a:latin typeface="Book Antiqua" pitchFamily="18" charset="0"/>
                  </a:rPr>
                  <a:t>ve 2NZ: </a:t>
                </a:r>
                <a:r>
                  <a:rPr lang="cs-CZ" sz="36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m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cs-CZ" sz="3600" i="1" dirty="0">
                            <a:solidFill>
                              <a:schemeClr val="tx1"/>
                            </a:solidFill>
                            <a:latin typeface="Book Antiqua" pitchFamily="18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cs-CZ" sz="36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:r>
                  <a:rPr lang="cs-CZ" sz="3600" dirty="0" smtClean="0">
                    <a:solidFill>
                      <a:schemeClr val="tx1"/>
                    </a:solidFill>
                    <a:latin typeface="Book Antiqua" pitchFamily="18" charset="0"/>
                  </a:rPr>
                  <a:t>= ∑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cs-CZ" sz="3600" i="1" dirty="0">
                            <a:solidFill>
                              <a:schemeClr val="tx1"/>
                            </a:solidFill>
                            <a:latin typeface="Book Antiqua" pitchFamily="18" charset="0"/>
                          </a:rPr>
                          <m:t>F</m:t>
                        </m:r>
                      </m:e>
                    </m:acc>
                  </m:oMath>
                </a14:m>
                <a:r>
                  <a:rPr lang="cs-CZ" sz="36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anebo</a:t>
                </a:r>
                <a:r>
                  <a:rPr lang="cs-CZ" sz="3600" dirty="0" smtClean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:r>
                  <a:rPr lang="cs-CZ" sz="3600" dirty="0" err="1" smtClean="0">
                    <a:solidFill>
                      <a:schemeClr val="tx1"/>
                    </a:solidFill>
                    <a:latin typeface="Book Antiqua" pitchFamily="18" charset="0"/>
                  </a:rPr>
                  <a:t>d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cs-CZ" sz="3600" dirty="0" smtClean="0">
                    <a:solidFill>
                      <a:schemeClr val="tx1"/>
                    </a:solidFill>
                    <a:latin typeface="Book Antiqua" pitchFamily="18" charset="0"/>
                  </a:rPr>
                  <a:t>/</a:t>
                </a:r>
                <a:r>
                  <a:rPr lang="cs-CZ" sz="3600" dirty="0" err="1" smtClean="0">
                    <a:solidFill>
                      <a:schemeClr val="tx1"/>
                    </a:solidFill>
                    <a:latin typeface="Book Antiqua" pitchFamily="18" charset="0"/>
                  </a:rPr>
                  <a:t>d</a:t>
                </a:r>
                <a:r>
                  <a:rPr lang="cs-CZ" sz="3600" i="1" dirty="0" err="1" smtClean="0">
                    <a:solidFill>
                      <a:schemeClr val="tx1"/>
                    </a:solidFill>
                    <a:latin typeface="Book Antiqua" pitchFamily="18" charset="0"/>
                  </a:rPr>
                  <a:t>t</a:t>
                </a:r>
                <a:r>
                  <a:rPr lang="cs-CZ" sz="36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:r>
                  <a:rPr lang="cs-CZ" sz="3600" dirty="0" smtClean="0">
                    <a:solidFill>
                      <a:schemeClr val="tx1"/>
                    </a:solidFill>
                    <a:latin typeface="Book Antiqua" pitchFamily="18" charset="0"/>
                  </a:rPr>
                  <a:t>= </a:t>
                </a:r>
                <a:r>
                  <a:rPr lang="cs-CZ" sz="3600" dirty="0">
                    <a:solidFill>
                      <a:schemeClr val="tx1"/>
                    </a:solidFill>
                    <a:latin typeface="Book Antiqua" pitchFamily="18" charset="0"/>
                  </a:rPr>
                  <a:t>∑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cs-CZ" sz="3600" i="1" dirty="0">
                            <a:solidFill>
                              <a:schemeClr val="tx1"/>
                            </a:solidFill>
                            <a:latin typeface="Book Antiqua" pitchFamily="18" charset="0"/>
                          </a:rPr>
                          <m:t>F</m:t>
                        </m:r>
                      </m:e>
                    </m:acc>
                  </m:oMath>
                </a14:m>
                <a:r>
                  <a:rPr lang="cs-CZ" sz="36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3813" y="3533779"/>
                <a:ext cx="9251950" cy="3324221"/>
              </a:xfrm>
              <a:blipFill rotWithShape="0">
                <a:blip r:embed="rId2"/>
                <a:stretch>
                  <a:fillRect t="-31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730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73731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3317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Hmotnost m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1211263"/>
            <a:ext cx="925195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3200" dirty="0" smtClean="0">
                <a:latin typeface="Book Antiqua" pitchFamily="18" charset="0"/>
              </a:rPr>
              <a:t>? Relativistický </a:t>
            </a:r>
            <a:r>
              <a:rPr lang="cs-CZ" sz="3200" dirty="0">
                <a:latin typeface="Book Antiqua" pitchFamily="18" charset="0"/>
              </a:rPr>
              <a:t>ekvivalent </a:t>
            </a:r>
            <a:r>
              <a:rPr lang="cs-CZ" sz="3200" dirty="0" smtClean="0">
                <a:latin typeface="Book Antiqua" pitchFamily="18" charset="0"/>
              </a:rPr>
              <a:t>hmotnosti </a:t>
            </a:r>
            <a:r>
              <a:rPr lang="cs-CZ" sz="3200" i="1" dirty="0" smtClean="0">
                <a:latin typeface="Book Antiqua" pitchFamily="18" charset="0"/>
              </a:rPr>
              <a:t>m</a:t>
            </a:r>
            <a:r>
              <a:rPr lang="cs-CZ" sz="2800" dirty="0" smtClean="0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 smtClean="0">
                <a:latin typeface="Book Antiqua" pitchFamily="18" charset="0"/>
              </a:rPr>
              <a:t>   Hmotnost </a:t>
            </a:r>
            <a:r>
              <a:rPr lang="en-US" sz="2800" dirty="0" smtClean="0">
                <a:latin typeface="Book Antiqua" pitchFamily="18" charset="0"/>
              </a:rPr>
              <a:t>se </a:t>
            </a:r>
            <a:r>
              <a:rPr lang="cs-CZ" sz="2800" dirty="0" smtClean="0">
                <a:latin typeface="Book Antiqua" pitchFamily="18" charset="0"/>
              </a:rPr>
              <a:t>vyskytuje</a:t>
            </a:r>
            <a:r>
              <a:rPr lang="en-US" sz="2800" dirty="0">
                <a:latin typeface="Book Antiqua" pitchFamily="18" charset="0"/>
              </a:rPr>
              <a:t>:</a:t>
            </a:r>
            <a:endParaRPr lang="cs-CZ" sz="2800" dirty="0">
              <a:latin typeface="Book Antiqua" pitchFamily="18" charset="0"/>
            </a:endParaRP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3200" dirty="0" smtClean="0">
                <a:latin typeface="Book Antiqua" pitchFamily="18" charset="0"/>
              </a:rPr>
              <a:t>v </a:t>
            </a:r>
            <a:r>
              <a:rPr lang="cs-CZ" sz="3200" dirty="0">
                <a:latin typeface="Book Antiqua" pitchFamily="18" charset="0"/>
              </a:rPr>
              <a:t>gravitačním zákoně </a:t>
            </a:r>
            <a:r>
              <a:rPr lang="cs-CZ" sz="3200" dirty="0" smtClean="0">
                <a:latin typeface="Book Antiqua" pitchFamily="18" charset="0"/>
              </a:rPr>
              <a:t>… gravitační  </a:t>
            </a:r>
            <a:r>
              <a:rPr lang="cs-CZ" sz="3200" dirty="0" smtClean="0">
                <a:solidFill>
                  <a:srgbClr val="FF0000"/>
                </a:solidFill>
                <a:latin typeface="Book Antiqua" pitchFamily="18" charset="0"/>
                <a:sym typeface="Wingdings" panose="05000000000000000000" pitchFamily="2" charset="2"/>
              </a:rPr>
              <a:t></a:t>
            </a:r>
            <a:endParaRPr lang="cs-CZ" sz="3200" dirty="0">
              <a:solidFill>
                <a:srgbClr val="FF0000"/>
              </a:solidFill>
              <a:latin typeface="Book Antiqua" pitchFamily="18" charset="0"/>
            </a:endParaRP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3200" dirty="0">
                <a:latin typeface="Book Antiqua" pitchFamily="18" charset="0"/>
              </a:rPr>
              <a:t>v pohybových rovnicích </a:t>
            </a:r>
            <a:r>
              <a:rPr lang="cs-CZ" sz="3200" dirty="0" smtClean="0">
                <a:latin typeface="Book Antiqua" pitchFamily="18" charset="0"/>
              </a:rPr>
              <a:t>… setrvačná  </a:t>
            </a:r>
            <a:r>
              <a:rPr lang="cs-CZ" sz="3200" dirty="0" smtClean="0">
                <a:solidFill>
                  <a:srgbClr val="32B503"/>
                </a:solidFill>
                <a:latin typeface="Book Antiqua" pitchFamily="18" charset="0"/>
                <a:sym typeface="Wingdings" panose="05000000000000000000" pitchFamily="2" charset="2"/>
              </a:rPr>
              <a:t></a:t>
            </a:r>
            <a:endParaRPr lang="cs-CZ" sz="3200" dirty="0">
              <a:solidFill>
                <a:srgbClr val="32B503"/>
              </a:solidFill>
              <a:latin typeface="Book Antiqua" pitchFamily="18" charset="0"/>
            </a:endParaRPr>
          </a:p>
        </p:txBody>
      </p:sp>
      <p:sp>
        <p:nvSpPr>
          <p:cNvPr id="7373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E04A538-E619-47DA-89C3-6FF8A8A5365A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41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74754" name="Text Box 6"/>
          <p:cNvSpPr txBox="1">
            <a:spLocks noChangeArrowheads="1"/>
          </p:cNvSpPr>
          <p:nvPr/>
        </p:nvSpPr>
        <p:spPr bwMode="auto">
          <a:xfrm>
            <a:off x="1922462" y="423863"/>
            <a:ext cx="45545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 dirty="0">
                <a:latin typeface="Book Antiqua" pitchFamily="18" charset="0"/>
              </a:rPr>
              <a:t>Hmotnost </a:t>
            </a:r>
            <a:r>
              <a:rPr lang="cs-CZ" sz="4000" b="1" i="1" dirty="0" smtClean="0">
                <a:latin typeface="Book Antiqua" pitchFamily="18" charset="0"/>
              </a:rPr>
              <a:t>m : plán</a:t>
            </a:r>
            <a:endParaRPr lang="en-US" sz="4000" b="1" baseline="-25000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-549275" y="1411288"/>
            <a:ext cx="96932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Vyřešíme nepružnou srážku dvou stejných částic, a to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>
                <a:latin typeface="Book Antiqua" pitchFamily="18" charset="0"/>
              </a:rPr>
              <a:t>v soustavě </a:t>
            </a:r>
            <a:r>
              <a:rPr lang="cs-CZ" sz="2400" b="1" i="1" dirty="0">
                <a:latin typeface="Book Antiqua" pitchFamily="18" charset="0"/>
              </a:rPr>
              <a:t>S</a:t>
            </a:r>
            <a:r>
              <a:rPr lang="cs-CZ" sz="2400" dirty="0">
                <a:latin typeface="Book Antiqua" pitchFamily="18" charset="0"/>
              </a:rPr>
              <a:t>, v níž </a:t>
            </a:r>
            <a:r>
              <a:rPr lang="cs-CZ" sz="2400" dirty="0" smtClean="0">
                <a:latin typeface="Book Antiqua" pitchFamily="18" charset="0"/>
              </a:rPr>
              <a:t>na začátku stojí </a:t>
            </a:r>
            <a:r>
              <a:rPr lang="cs-CZ" sz="2400" b="1" i="1" dirty="0">
                <a:latin typeface="Book Antiqua" pitchFamily="18" charset="0"/>
              </a:rPr>
              <a:t>druhá </a:t>
            </a:r>
            <a:r>
              <a:rPr lang="cs-CZ" sz="2400" dirty="0">
                <a:latin typeface="Book Antiqua" pitchFamily="18" charset="0"/>
              </a:rPr>
              <a:t>koule,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>
                <a:latin typeface="Book Antiqua" pitchFamily="18" charset="0"/>
              </a:rPr>
              <a:t> v soustavě </a:t>
            </a:r>
            <a:r>
              <a:rPr lang="cs-CZ" sz="2400" b="1" i="1" dirty="0">
                <a:latin typeface="Book Antiqua" pitchFamily="18" charset="0"/>
              </a:rPr>
              <a:t>S</a:t>
            </a:r>
            <a:r>
              <a:rPr lang="en-GB" sz="2400" b="1" dirty="0">
                <a:latin typeface="Book Antiqua" pitchFamily="18" charset="0"/>
              </a:rPr>
              <a:t>’</a:t>
            </a:r>
            <a:r>
              <a:rPr lang="cs-CZ" sz="2400" dirty="0">
                <a:latin typeface="Book Antiqua" pitchFamily="18" charset="0"/>
              </a:rPr>
              <a:t>, v níž na začátku stojí </a:t>
            </a:r>
            <a:r>
              <a:rPr lang="cs-CZ" sz="2400" b="1" i="1" dirty="0">
                <a:latin typeface="Book Antiqua" pitchFamily="18" charset="0"/>
              </a:rPr>
              <a:t>první </a:t>
            </a:r>
            <a:r>
              <a:rPr lang="cs-CZ" sz="2400" dirty="0">
                <a:latin typeface="Book Antiqua" pitchFamily="18" charset="0"/>
              </a:rPr>
              <a:t>koule.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Obě řešení </a:t>
            </a:r>
            <a:r>
              <a:rPr lang="cs-CZ" sz="2800" b="1" i="1" dirty="0" smtClean="0">
                <a:latin typeface="Book Antiqua" pitchFamily="18" charset="0"/>
              </a:rPr>
              <a:t>porovnáme</a:t>
            </a:r>
            <a:r>
              <a:rPr lang="cs-CZ" sz="2800" dirty="0" smtClean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Lorentzovou transformací.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774700" y="52578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2212975" y="52990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Text Box 11"/>
          <p:cNvSpPr txBox="1">
            <a:spLocks noChangeArrowheads="1"/>
          </p:cNvSpPr>
          <p:nvPr/>
        </p:nvSpPr>
        <p:spPr bwMode="auto">
          <a:xfrm>
            <a:off x="1052513" y="3398838"/>
            <a:ext cx="655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74759" name="Text Box 12"/>
          <p:cNvSpPr txBox="1">
            <a:spLocks noChangeArrowheads="1"/>
          </p:cNvSpPr>
          <p:nvPr/>
        </p:nvSpPr>
        <p:spPr bwMode="auto">
          <a:xfrm>
            <a:off x="6675438" y="3400425"/>
            <a:ext cx="655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 i="1">
                <a:latin typeface="Book Antiqua" pitchFamily="18" charset="0"/>
              </a:rPr>
              <a:t>’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963613" y="5511800"/>
            <a:ext cx="107156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697038" y="5083175"/>
            <a:ext cx="50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1752600" y="46101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6" name="Oval 16"/>
          <p:cNvSpPr>
            <a:spLocks noChangeArrowheads="1"/>
          </p:cNvSpPr>
          <p:nvPr/>
        </p:nvSpPr>
        <p:spPr bwMode="auto">
          <a:xfrm>
            <a:off x="2257425" y="46259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7" name="Oval 17"/>
          <p:cNvSpPr>
            <a:spLocks noChangeArrowheads="1"/>
          </p:cNvSpPr>
          <p:nvPr/>
        </p:nvSpPr>
        <p:spPr bwMode="auto">
          <a:xfrm>
            <a:off x="2647950" y="375285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8" name="Oval 18"/>
          <p:cNvSpPr>
            <a:spLocks noChangeArrowheads="1"/>
          </p:cNvSpPr>
          <p:nvPr/>
        </p:nvSpPr>
        <p:spPr bwMode="auto">
          <a:xfrm>
            <a:off x="3089275" y="37623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3448050" y="4011613"/>
            <a:ext cx="636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3749675" y="3630613"/>
            <a:ext cx="50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smtClean="0">
                <a:latin typeface="Book Antiqua" pitchFamily="18" charset="0"/>
              </a:rPr>
              <a:t>w</a:t>
            </a:r>
            <a:endParaRPr lang="en-US" sz="2400" i="1" dirty="0">
              <a:latin typeface="Book Antiqua" pitchFamily="18" charset="0"/>
            </a:endParaRPr>
          </a:p>
        </p:txBody>
      </p:sp>
      <p:sp>
        <p:nvSpPr>
          <p:cNvPr id="107541" name="Oval 21"/>
          <p:cNvSpPr>
            <a:spLocks noChangeArrowheads="1"/>
          </p:cNvSpPr>
          <p:nvPr/>
        </p:nvSpPr>
        <p:spPr bwMode="auto">
          <a:xfrm>
            <a:off x="6645275" y="53641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42" name="Oval 22"/>
          <p:cNvSpPr>
            <a:spLocks noChangeArrowheads="1"/>
          </p:cNvSpPr>
          <p:nvPr/>
        </p:nvSpPr>
        <p:spPr bwMode="auto">
          <a:xfrm>
            <a:off x="8004175" y="54054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 flipH="1" flipV="1">
            <a:off x="7335838" y="5608638"/>
            <a:ext cx="9779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7335838" y="5159375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6583363" y="4686300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46" name="Oval 26"/>
          <p:cNvSpPr>
            <a:spLocks noChangeArrowheads="1"/>
          </p:cNvSpPr>
          <p:nvPr/>
        </p:nvSpPr>
        <p:spPr bwMode="auto">
          <a:xfrm>
            <a:off x="7088188" y="4702175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734050" y="37369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6175375" y="37465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5103813" y="3592513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smtClean="0">
                <a:latin typeface="Book Antiqua" pitchFamily="18" charset="0"/>
              </a:rPr>
              <a:t>-w</a:t>
            </a:r>
            <a:endParaRPr lang="en-US" sz="2400" i="1" dirty="0">
              <a:latin typeface="Book Antiqua" pitchFamily="18" charset="0"/>
            </a:endParaRPr>
          </a:p>
        </p:txBody>
      </p:sp>
      <p:sp>
        <p:nvSpPr>
          <p:cNvPr id="74777" name="Rectangle 32"/>
          <p:cNvSpPr>
            <a:spLocks noChangeArrowheads="1"/>
          </p:cNvSpPr>
          <p:nvPr/>
        </p:nvSpPr>
        <p:spPr bwMode="auto">
          <a:xfrm>
            <a:off x="433388" y="3494088"/>
            <a:ext cx="87106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</p:txBody>
      </p:sp>
      <p:sp>
        <p:nvSpPr>
          <p:cNvPr id="107554" name="AutoShape 34"/>
          <p:cNvSpPr>
            <a:spLocks noChangeArrowheads="1"/>
          </p:cNvSpPr>
          <p:nvPr/>
        </p:nvSpPr>
        <p:spPr bwMode="auto">
          <a:xfrm>
            <a:off x="4248150" y="5578475"/>
            <a:ext cx="884238" cy="8223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55" name="Text Box 35"/>
          <p:cNvSpPr txBox="1">
            <a:spLocks noChangeArrowheads="1"/>
          </p:cNvSpPr>
          <p:nvPr/>
        </p:nvSpPr>
        <p:spPr bwMode="auto">
          <a:xfrm>
            <a:off x="4402138" y="60086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/>
              <a:t>čas</a:t>
            </a:r>
            <a:endParaRPr lang="en-US" b="1" i="1"/>
          </a:p>
        </p:txBody>
      </p:sp>
      <p:sp>
        <p:nvSpPr>
          <p:cNvPr id="74780" name="Line 36"/>
          <p:cNvSpPr>
            <a:spLocks noChangeShapeType="1"/>
          </p:cNvSpPr>
          <p:nvPr/>
        </p:nvSpPr>
        <p:spPr bwMode="auto">
          <a:xfrm>
            <a:off x="4686300" y="3581400"/>
            <a:ext cx="0" cy="17907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 flipH="1" flipV="1">
            <a:off x="5176838" y="3990975"/>
            <a:ext cx="679450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835025" y="56769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51075" y="57038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873375" y="4214813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 smtClean="0">
                <a:latin typeface="Book Antiqua" pitchFamily="18" charset="0"/>
              </a:rPr>
              <a:t>M</a:t>
            </a:r>
            <a:r>
              <a:rPr lang="cs-CZ" sz="2400" i="1" baseline="-25000" dirty="0" err="1" smtClean="0">
                <a:latin typeface="Book Antiqua" pitchFamily="18" charset="0"/>
              </a:rPr>
              <a:t>w</a:t>
            </a:r>
            <a:endParaRPr lang="en-US" sz="2400" i="1" baseline="-25000" dirty="0">
              <a:latin typeface="Book Antiqua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684963" y="57816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8101013" y="5808663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978525" y="42418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 smtClean="0">
                <a:latin typeface="Book Antiqua" pitchFamily="18" charset="0"/>
              </a:rPr>
              <a:t>M</a:t>
            </a:r>
            <a:r>
              <a:rPr lang="cs-CZ" sz="2400" i="1" baseline="-25000" dirty="0" err="1" smtClean="0">
                <a:latin typeface="Book Antiqua" pitchFamily="18" charset="0"/>
              </a:rPr>
              <a:t>w</a:t>
            </a:r>
            <a:endParaRPr lang="en-US" sz="2400" i="1" baseline="-25000" dirty="0">
              <a:latin typeface="Book Antiqua" pitchFamily="18" charset="0"/>
            </a:endParaRPr>
          </a:p>
        </p:txBody>
      </p:sp>
      <p:sp>
        <p:nvSpPr>
          <p:cNvPr id="7478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4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3E0F957-D4E7-40D6-8829-FC6D6E1DBBE8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42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 animBg="1"/>
      <p:bldP spid="107530" grpId="0" animBg="1"/>
      <p:bldP spid="107533" grpId="0" animBg="1"/>
      <p:bldP spid="107534" grpId="0"/>
      <p:bldP spid="107535" grpId="0" animBg="1"/>
      <p:bldP spid="107536" grpId="0" animBg="1"/>
      <p:bldP spid="107537" grpId="0" animBg="1"/>
      <p:bldP spid="107538" grpId="0" animBg="1"/>
      <p:bldP spid="107539" grpId="0" animBg="1"/>
      <p:bldP spid="107540" grpId="0"/>
      <p:bldP spid="107541" grpId="0" animBg="1"/>
      <p:bldP spid="107542" grpId="0" animBg="1"/>
      <p:bldP spid="107543" grpId="0" animBg="1"/>
      <p:bldP spid="107544" grpId="0"/>
      <p:bldP spid="107545" grpId="0" animBg="1"/>
      <p:bldP spid="107546" grpId="0" animBg="1"/>
      <p:bldP spid="107547" grpId="0" animBg="1"/>
      <p:bldP spid="107548" grpId="0" animBg="1"/>
      <p:bldP spid="107549" grpId="0"/>
      <p:bldP spid="107554" grpId="0" animBg="1"/>
      <p:bldP spid="107555" grpId="0"/>
      <p:bldP spid="107558" grpId="0" animBg="1"/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442913" y="1557338"/>
            <a:ext cx="9900422" cy="2012950"/>
          </a:xfrm>
        </p:spPr>
        <p:txBody>
          <a:bodyPr/>
          <a:lstStyle/>
          <a:p>
            <a:pPr lvl="1" eaLnBrk="1" hangingPunct="1"/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Předpokládejme při popisu srážky v kterékoli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IS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toto:</a:t>
            </a:r>
          </a:p>
          <a:p>
            <a:pPr lvl="2" eaLnBrk="1" hangingPunct="1"/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částice má hmotnost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dirty="0" err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závislou na rychlosti: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dirty="0" err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dirty="0" err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baseline="-25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(v)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</a:p>
          <a:p>
            <a:pPr lvl="2" eaLnBrk="1" hangingPunct="1"/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zachovává se celková hmotnost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M =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∑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dirty="0" err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; </a:t>
            </a:r>
          </a:p>
          <a:p>
            <a:pPr lvl="2" eaLnBrk="1" hangingPunct="1"/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-““-   celková hybnost ∑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</a:rPr>
              <a:t>p</a:t>
            </a:r>
            <a:r>
              <a:rPr lang="cs-CZ" i="1" baseline="-25000" dirty="0" err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,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kde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</a:rPr>
              <a:t>p</a:t>
            </a:r>
            <a:r>
              <a:rPr lang="cs-CZ" i="1" baseline="-25000" dirty="0" err="1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dirty="0" err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75778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75779" name="Text Box 6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Nepružná srážka dvou částic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442913" y="3570288"/>
            <a:ext cx="9251951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V soustavě </a:t>
            </a:r>
            <a:r>
              <a:rPr lang="cs-CZ" sz="2800" i="1" dirty="0">
                <a:latin typeface="Book Antiqua" pitchFamily="18" charset="0"/>
              </a:rPr>
              <a:t>S </a:t>
            </a:r>
            <a:r>
              <a:rPr lang="cs-CZ" sz="2800" dirty="0" smtClean="0">
                <a:latin typeface="Book Antiqua" pitchFamily="18" charset="0"/>
              </a:rPr>
              <a:t>má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smtClean="0">
                <a:latin typeface="Book Antiqua" pitchFamily="18" charset="0"/>
              </a:rPr>
              <a:t>p</a:t>
            </a:r>
            <a:r>
              <a:rPr lang="cs-CZ" sz="2800" b="1" dirty="0" smtClean="0">
                <a:latin typeface="Book Antiqua" pitchFamily="18" charset="0"/>
              </a:rPr>
              <a:t>ř</a:t>
            </a:r>
            <a:r>
              <a:rPr lang="en-US" sz="2800" b="1" dirty="0" err="1" smtClean="0">
                <a:latin typeface="Book Antiqua" pitchFamily="18" charset="0"/>
              </a:rPr>
              <a:t>ed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sr</a:t>
            </a:r>
            <a:r>
              <a:rPr lang="cs-CZ" sz="2800" b="1" dirty="0" err="1" smtClean="0">
                <a:latin typeface="Book Antiqua" pitchFamily="18" charset="0"/>
              </a:rPr>
              <a:t>áž</a:t>
            </a:r>
            <a:r>
              <a:rPr lang="en-US" sz="2800" b="1" dirty="0" err="1" smtClean="0">
                <a:latin typeface="Book Antiqua" pitchFamily="18" charset="0"/>
              </a:rPr>
              <a:t>ko</a:t>
            </a:r>
            <a:r>
              <a:rPr lang="cs-CZ" sz="2800" b="1" dirty="0" smtClean="0">
                <a:latin typeface="Book Antiqua" pitchFamily="18" charset="0"/>
              </a:rPr>
              <a:t>u</a:t>
            </a:r>
            <a:r>
              <a:rPr lang="cs-CZ" sz="2800" dirty="0" smtClean="0">
                <a:latin typeface="Book Antiqua" pitchFamily="18" charset="0"/>
              </a:rPr>
              <a:t>: </a:t>
            </a:r>
          </a:p>
          <a:p>
            <a:pPr marL="1200150" lvl="2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 smtClean="0">
                <a:latin typeface="Book Antiqua" pitchFamily="18" charset="0"/>
              </a:rPr>
              <a:t>první </a:t>
            </a:r>
            <a:r>
              <a:rPr lang="cs-CZ" sz="2800" dirty="0">
                <a:latin typeface="Book Antiqua" pitchFamily="18" charset="0"/>
              </a:rPr>
              <a:t>koule rychlost </a:t>
            </a:r>
            <a:r>
              <a:rPr lang="cs-CZ" sz="2800" i="1" dirty="0" smtClean="0">
                <a:latin typeface="Book Antiqua" pitchFamily="18" charset="0"/>
              </a:rPr>
              <a:t>v</a:t>
            </a:r>
            <a:r>
              <a:rPr lang="cs-CZ" sz="2800" dirty="0" smtClean="0">
                <a:latin typeface="Book Antiqua" pitchFamily="18" charset="0"/>
              </a:rPr>
              <a:t> </a:t>
            </a:r>
          </a:p>
          <a:p>
            <a:pPr marL="1200150" lvl="2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 smtClean="0">
                <a:latin typeface="Book Antiqua" pitchFamily="18" charset="0"/>
              </a:rPr>
              <a:t>druhá </a:t>
            </a:r>
            <a:r>
              <a:rPr lang="cs-CZ" sz="2800" dirty="0">
                <a:latin typeface="Book Antiqua" pitchFamily="18" charset="0"/>
              </a:rPr>
              <a:t>koule rychlost 0 </a:t>
            </a:r>
            <a:endParaRPr lang="cs-CZ" sz="2800" dirty="0" smtClean="0">
              <a:latin typeface="Book Antiqua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b="1" dirty="0" smtClean="0">
                <a:latin typeface="Book Antiqua" pitchFamily="18" charset="0"/>
              </a:rPr>
              <a:t>po </a:t>
            </a:r>
            <a:r>
              <a:rPr lang="cs-CZ" sz="2800" b="1" dirty="0">
                <a:latin typeface="Book Antiqua" pitchFamily="18" charset="0"/>
              </a:rPr>
              <a:t>srážce </a:t>
            </a:r>
            <a:r>
              <a:rPr lang="cs-CZ" sz="2800" dirty="0">
                <a:latin typeface="Book Antiqua" pitchFamily="18" charset="0"/>
              </a:rPr>
              <a:t>mají obě koule společnou rychlost </a:t>
            </a:r>
            <a:r>
              <a:rPr lang="cs-CZ" sz="2800" i="1" dirty="0" smtClean="0">
                <a:latin typeface="Book Antiqua" pitchFamily="18" charset="0"/>
              </a:rPr>
              <a:t>w. </a:t>
            </a:r>
            <a:endParaRPr lang="cs-CZ" sz="2800" dirty="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341312" y="5610229"/>
            <a:ext cx="650875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Soustava </a:t>
            </a:r>
            <a:r>
              <a:rPr lang="cs-CZ" sz="2800" i="1" dirty="0">
                <a:latin typeface="Book Antiqua" pitchFamily="18" charset="0"/>
              </a:rPr>
              <a:t>S</a:t>
            </a:r>
            <a:r>
              <a:rPr lang="en-GB" sz="2800" i="1" dirty="0">
                <a:latin typeface="Book Antiqua" pitchFamily="18" charset="0"/>
              </a:rPr>
              <a:t>’</a:t>
            </a:r>
            <a:r>
              <a:rPr lang="cs-CZ" sz="2800" i="1" dirty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má vůči </a:t>
            </a:r>
            <a:r>
              <a:rPr lang="cs-CZ" sz="2800" i="1" dirty="0">
                <a:latin typeface="Book Antiqua" pitchFamily="18" charset="0"/>
              </a:rPr>
              <a:t>S</a:t>
            </a:r>
            <a:r>
              <a:rPr lang="cs-CZ" sz="2800" dirty="0">
                <a:latin typeface="Book Antiqua" pitchFamily="18" charset="0"/>
              </a:rPr>
              <a:t> rychlost </a:t>
            </a:r>
            <a:r>
              <a:rPr lang="cs-CZ" sz="2800" i="1" dirty="0">
                <a:latin typeface="Book Antiqua" pitchFamily="18" charset="0"/>
              </a:rPr>
              <a:t>v. </a:t>
            </a:r>
            <a:endParaRPr lang="cs-CZ" sz="2800" dirty="0">
              <a:latin typeface="Book Antiqua" pitchFamily="18" charset="0"/>
            </a:endParaRPr>
          </a:p>
        </p:txBody>
      </p:sp>
      <p:sp>
        <p:nvSpPr>
          <p:cNvPr id="7578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5E2DACAC-F560-4FEE-B130-3E85E8D41326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43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8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33829" name="Text Box 6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Nepružná srážka dvou částic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-290513" y="3876675"/>
            <a:ext cx="4970463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 dirty="0">
                <a:latin typeface="Book Antiqua" pitchFamily="18" charset="0"/>
              </a:rPr>
              <a:t>p = </a:t>
            </a:r>
            <a:r>
              <a:rPr lang="cs-CZ" sz="2800" i="1" dirty="0" err="1">
                <a:latin typeface="Book Antiqua" pitchFamily="18" charset="0"/>
              </a:rPr>
              <a:t>m</a:t>
            </a:r>
            <a:r>
              <a:rPr lang="cs-CZ" sz="2800" i="1" baseline="-25000" dirty="0" err="1">
                <a:latin typeface="Book Antiqua" pitchFamily="18" charset="0"/>
              </a:rPr>
              <a:t>v</a:t>
            </a:r>
            <a:r>
              <a:rPr lang="cs-CZ" sz="2800" i="1" dirty="0" err="1">
                <a:latin typeface="Book Antiqua" pitchFamily="18" charset="0"/>
              </a:rPr>
              <a:t>v</a:t>
            </a:r>
            <a:r>
              <a:rPr lang="cs-CZ" sz="2800" i="1" dirty="0">
                <a:latin typeface="Book Antiqua" pitchFamily="18" charset="0"/>
              </a:rPr>
              <a:t> + m</a:t>
            </a:r>
            <a:r>
              <a:rPr lang="cs-CZ" sz="2800" baseline="-25000" dirty="0">
                <a:latin typeface="Book Antiqua" pitchFamily="18" charset="0"/>
              </a:rPr>
              <a:t>0</a:t>
            </a:r>
            <a:r>
              <a:rPr lang="cs-CZ" sz="2800" dirty="0">
                <a:latin typeface="Book Antiqua" pitchFamily="18" charset="0"/>
              </a:rPr>
              <a:t>0 = </a:t>
            </a:r>
            <a:r>
              <a:rPr lang="cs-CZ" sz="2800" i="1" dirty="0" err="1" smtClean="0">
                <a:latin typeface="Book Antiqua" pitchFamily="18" charset="0"/>
              </a:rPr>
              <a:t>M</a:t>
            </a:r>
            <a:r>
              <a:rPr lang="cs-CZ" sz="2800" i="1" baseline="-25000" dirty="0" err="1" smtClean="0">
                <a:latin typeface="Book Antiqua" pitchFamily="18" charset="0"/>
              </a:rPr>
              <a:t>w</a:t>
            </a:r>
            <a:r>
              <a:rPr lang="cs-CZ" sz="2800" i="1" dirty="0" err="1" smtClean="0">
                <a:latin typeface="Book Antiqua" pitchFamily="18" charset="0"/>
              </a:rPr>
              <a:t>w</a:t>
            </a:r>
            <a:endParaRPr lang="cs-CZ" sz="2800" i="1" dirty="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 dirty="0" err="1" smtClean="0">
                <a:latin typeface="Book Antiqua" pitchFamily="18" charset="0"/>
              </a:rPr>
              <a:t>M</a:t>
            </a:r>
            <a:r>
              <a:rPr lang="cs-CZ" sz="2800" i="1" baseline="-25000" dirty="0" err="1" smtClean="0">
                <a:latin typeface="Book Antiqua" pitchFamily="18" charset="0"/>
              </a:rPr>
              <a:t>w</a:t>
            </a:r>
            <a:r>
              <a:rPr lang="cs-CZ" sz="2800" i="1" dirty="0" smtClean="0">
                <a:latin typeface="Book Antiqua" pitchFamily="18" charset="0"/>
              </a:rPr>
              <a:t> </a:t>
            </a:r>
            <a:r>
              <a:rPr lang="cs-CZ" sz="2800" i="1" dirty="0">
                <a:latin typeface="Book Antiqua" pitchFamily="18" charset="0"/>
              </a:rPr>
              <a:t>= </a:t>
            </a:r>
            <a:r>
              <a:rPr lang="cs-CZ" sz="2800" i="1" dirty="0" err="1">
                <a:latin typeface="Book Antiqua" pitchFamily="18" charset="0"/>
              </a:rPr>
              <a:t>m</a:t>
            </a:r>
            <a:r>
              <a:rPr lang="cs-CZ" sz="2800" i="1" baseline="-25000" dirty="0" err="1">
                <a:latin typeface="Book Antiqua" pitchFamily="18" charset="0"/>
              </a:rPr>
              <a:t>v</a:t>
            </a:r>
            <a:r>
              <a:rPr lang="cs-CZ" sz="2800" i="1" dirty="0">
                <a:latin typeface="Book Antiqua" pitchFamily="18" charset="0"/>
              </a:rPr>
              <a:t> + m</a:t>
            </a:r>
            <a:r>
              <a:rPr lang="cs-CZ" sz="2800" baseline="-25000" dirty="0">
                <a:latin typeface="Book Antiqua" pitchFamily="18" charset="0"/>
              </a:rPr>
              <a:t>0</a:t>
            </a:r>
            <a:r>
              <a:rPr lang="cs-CZ" sz="2800" i="1" dirty="0">
                <a:latin typeface="Book Antiqua" pitchFamily="18" charset="0"/>
              </a:rPr>
              <a:t> , </a:t>
            </a:r>
            <a:r>
              <a:rPr lang="cs-CZ" sz="2000" dirty="0">
                <a:latin typeface="Book Antiqua" pitchFamily="18" charset="0"/>
              </a:rPr>
              <a:t>takže</a:t>
            </a:r>
            <a:r>
              <a:rPr lang="cs-CZ" sz="2000" i="1" dirty="0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000" dirty="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 dirty="0" err="1">
                <a:latin typeface="Book Antiqua" pitchFamily="18" charset="0"/>
              </a:rPr>
              <a:t>m</a:t>
            </a:r>
            <a:r>
              <a:rPr lang="cs-CZ" sz="2800" i="1" baseline="-25000" dirty="0" err="1">
                <a:latin typeface="Book Antiqua" pitchFamily="18" charset="0"/>
              </a:rPr>
              <a:t>v</a:t>
            </a:r>
            <a:r>
              <a:rPr lang="cs-CZ" sz="2800" i="1" dirty="0" err="1">
                <a:latin typeface="Book Antiqua" pitchFamily="18" charset="0"/>
              </a:rPr>
              <a:t>v</a:t>
            </a:r>
            <a:r>
              <a:rPr lang="cs-CZ" sz="2800" i="1" dirty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= (</a:t>
            </a:r>
            <a:r>
              <a:rPr lang="cs-CZ" sz="2800" i="1" dirty="0" err="1">
                <a:latin typeface="Book Antiqua" pitchFamily="18" charset="0"/>
              </a:rPr>
              <a:t>m</a:t>
            </a:r>
            <a:r>
              <a:rPr lang="cs-CZ" sz="2800" i="1" baseline="-25000" dirty="0" err="1">
                <a:latin typeface="Book Antiqua" pitchFamily="18" charset="0"/>
              </a:rPr>
              <a:t>v</a:t>
            </a:r>
            <a:r>
              <a:rPr lang="cs-CZ" sz="2800" i="1" dirty="0">
                <a:latin typeface="Book Antiqua" pitchFamily="18" charset="0"/>
              </a:rPr>
              <a:t> + </a:t>
            </a:r>
            <a:r>
              <a:rPr lang="cs-CZ" sz="2800" i="1" dirty="0" smtClean="0">
                <a:latin typeface="Book Antiqua" pitchFamily="18" charset="0"/>
              </a:rPr>
              <a:t>m</a:t>
            </a:r>
            <a:r>
              <a:rPr lang="cs-CZ" sz="2800" baseline="-25000" dirty="0" smtClean="0">
                <a:latin typeface="Book Antiqua" pitchFamily="18" charset="0"/>
              </a:rPr>
              <a:t>0</a:t>
            </a:r>
            <a:r>
              <a:rPr lang="cs-CZ" sz="2800" dirty="0" smtClean="0">
                <a:latin typeface="Book Antiqua" pitchFamily="18" charset="0"/>
              </a:rPr>
              <a:t>)</a:t>
            </a:r>
            <a:r>
              <a:rPr lang="cs-CZ" sz="2800" i="1" dirty="0" smtClean="0">
                <a:latin typeface="Book Antiqua" pitchFamily="18" charset="0"/>
              </a:rPr>
              <a:t>w</a:t>
            </a:r>
            <a:r>
              <a:rPr lang="cs-CZ" sz="2000" i="1" dirty="0" smtClean="0">
                <a:latin typeface="Book Antiqua" pitchFamily="18" charset="0"/>
              </a:rPr>
              <a:t>, </a:t>
            </a:r>
            <a:r>
              <a:rPr lang="cs-CZ" sz="2000" dirty="0">
                <a:latin typeface="Book Antiqua" pitchFamily="18" charset="0"/>
              </a:rPr>
              <a:t>odkud</a:t>
            </a:r>
            <a:r>
              <a:rPr lang="cs-CZ" sz="2000" i="1" dirty="0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 dirty="0" smtClean="0">
                <a:latin typeface="Book Antiqua" pitchFamily="18" charset="0"/>
              </a:rPr>
              <a:t>w </a:t>
            </a:r>
            <a:r>
              <a:rPr lang="cs-CZ" sz="2800" i="1" dirty="0">
                <a:latin typeface="Book Antiqua" pitchFamily="18" charset="0"/>
              </a:rPr>
              <a:t>= </a:t>
            </a:r>
            <a:r>
              <a:rPr lang="cs-CZ" sz="2800" i="1" dirty="0" err="1">
                <a:latin typeface="Book Antiqua" pitchFamily="18" charset="0"/>
              </a:rPr>
              <a:t>vm</a:t>
            </a:r>
            <a:r>
              <a:rPr lang="cs-CZ" sz="2800" i="1" baseline="-25000" dirty="0" err="1">
                <a:latin typeface="Book Antiqua" pitchFamily="18" charset="0"/>
              </a:rPr>
              <a:t>v</a:t>
            </a:r>
            <a:r>
              <a:rPr lang="cs-CZ" sz="2800" i="1" baseline="-25000" dirty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/(</a:t>
            </a:r>
            <a:r>
              <a:rPr lang="cs-CZ" sz="2800" i="1" dirty="0" err="1">
                <a:latin typeface="Book Antiqua" pitchFamily="18" charset="0"/>
              </a:rPr>
              <a:t>m</a:t>
            </a:r>
            <a:r>
              <a:rPr lang="cs-CZ" sz="2800" i="1" baseline="-25000" dirty="0" err="1">
                <a:latin typeface="Book Antiqua" pitchFamily="18" charset="0"/>
              </a:rPr>
              <a:t>v</a:t>
            </a:r>
            <a:r>
              <a:rPr lang="cs-CZ" sz="2800" i="1" dirty="0">
                <a:latin typeface="Book Antiqua" pitchFamily="18" charset="0"/>
              </a:rPr>
              <a:t> + m</a:t>
            </a:r>
            <a:r>
              <a:rPr lang="cs-CZ" sz="2800" baseline="-25000" dirty="0">
                <a:latin typeface="Book Antiqua" pitchFamily="18" charset="0"/>
              </a:rPr>
              <a:t>0</a:t>
            </a:r>
            <a:r>
              <a:rPr lang="cs-CZ" sz="2800" dirty="0">
                <a:latin typeface="Book Antiqua" pitchFamily="18" charset="0"/>
              </a:rPr>
              <a:t>)</a:t>
            </a:r>
            <a:endParaRPr lang="cs-CZ" sz="2800" i="1" dirty="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800" i="1" dirty="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4233863" y="3830638"/>
            <a:ext cx="4910137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sz="2400" dirty="0">
                <a:latin typeface="Book Antiqua" pitchFamily="18" charset="0"/>
              </a:rPr>
              <a:t>Lorentzova transformace:</a:t>
            </a:r>
          </a:p>
        </p:txBody>
      </p:sp>
      <p:sp>
        <p:nvSpPr>
          <p:cNvPr id="33832" name="Oval 31"/>
          <p:cNvSpPr>
            <a:spLocks noChangeArrowheads="1"/>
          </p:cNvSpPr>
          <p:nvPr/>
        </p:nvSpPr>
        <p:spPr bwMode="auto">
          <a:xfrm>
            <a:off x="781050" y="30654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Oval 32"/>
          <p:cNvSpPr>
            <a:spLocks noChangeArrowheads="1"/>
          </p:cNvSpPr>
          <p:nvPr/>
        </p:nvSpPr>
        <p:spPr bwMode="auto">
          <a:xfrm>
            <a:off x="2219325" y="31067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Text Box 33"/>
          <p:cNvSpPr txBox="1">
            <a:spLocks noChangeArrowheads="1"/>
          </p:cNvSpPr>
          <p:nvPr/>
        </p:nvSpPr>
        <p:spPr bwMode="auto">
          <a:xfrm>
            <a:off x="1058863" y="1206500"/>
            <a:ext cx="655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33835" name="Text Box 34"/>
          <p:cNvSpPr txBox="1">
            <a:spLocks noChangeArrowheads="1"/>
          </p:cNvSpPr>
          <p:nvPr/>
        </p:nvSpPr>
        <p:spPr bwMode="auto">
          <a:xfrm>
            <a:off x="6681788" y="1208088"/>
            <a:ext cx="655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 i="1">
                <a:latin typeface="Book Antiqua" pitchFamily="18" charset="0"/>
              </a:rPr>
              <a:t>’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33836" name="Line 35"/>
          <p:cNvSpPr>
            <a:spLocks noChangeShapeType="1"/>
          </p:cNvSpPr>
          <p:nvPr/>
        </p:nvSpPr>
        <p:spPr bwMode="auto">
          <a:xfrm>
            <a:off x="969963" y="3319463"/>
            <a:ext cx="107156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37" name="Text Box 36"/>
          <p:cNvSpPr txBox="1">
            <a:spLocks noChangeArrowheads="1"/>
          </p:cNvSpPr>
          <p:nvPr/>
        </p:nvSpPr>
        <p:spPr bwMode="auto">
          <a:xfrm>
            <a:off x="1703388" y="2890838"/>
            <a:ext cx="50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33838" name="Oval 37"/>
          <p:cNvSpPr>
            <a:spLocks noChangeArrowheads="1"/>
          </p:cNvSpPr>
          <p:nvPr/>
        </p:nvSpPr>
        <p:spPr bwMode="auto">
          <a:xfrm>
            <a:off x="1981200" y="24177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Oval 38"/>
          <p:cNvSpPr>
            <a:spLocks noChangeArrowheads="1"/>
          </p:cNvSpPr>
          <p:nvPr/>
        </p:nvSpPr>
        <p:spPr bwMode="auto">
          <a:xfrm>
            <a:off x="2371725" y="24336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Oval 39"/>
          <p:cNvSpPr>
            <a:spLocks noChangeArrowheads="1"/>
          </p:cNvSpPr>
          <p:nvPr/>
        </p:nvSpPr>
        <p:spPr bwMode="auto">
          <a:xfrm>
            <a:off x="2768600" y="156051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Oval 40"/>
          <p:cNvSpPr>
            <a:spLocks noChangeArrowheads="1"/>
          </p:cNvSpPr>
          <p:nvPr/>
        </p:nvSpPr>
        <p:spPr bwMode="auto">
          <a:xfrm>
            <a:off x="3095625" y="15700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Line 41"/>
          <p:cNvSpPr>
            <a:spLocks noChangeShapeType="1"/>
          </p:cNvSpPr>
          <p:nvPr/>
        </p:nvSpPr>
        <p:spPr bwMode="auto">
          <a:xfrm>
            <a:off x="3384550" y="1825625"/>
            <a:ext cx="636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43" name="Text Box 42"/>
          <p:cNvSpPr txBox="1">
            <a:spLocks noChangeArrowheads="1"/>
          </p:cNvSpPr>
          <p:nvPr/>
        </p:nvSpPr>
        <p:spPr bwMode="auto">
          <a:xfrm>
            <a:off x="3632668" y="1444625"/>
            <a:ext cx="61660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smtClean="0">
                <a:latin typeface="Book Antiqua" pitchFamily="18" charset="0"/>
              </a:rPr>
              <a:t>w</a:t>
            </a:r>
            <a:endParaRPr lang="en-US" sz="2400" i="1" dirty="0">
              <a:latin typeface="Book Antiqua" pitchFamily="18" charset="0"/>
            </a:endParaRPr>
          </a:p>
        </p:txBody>
      </p:sp>
      <p:sp>
        <p:nvSpPr>
          <p:cNvPr id="33844" name="Oval 43"/>
          <p:cNvSpPr>
            <a:spLocks noChangeArrowheads="1"/>
          </p:cNvSpPr>
          <p:nvPr/>
        </p:nvSpPr>
        <p:spPr bwMode="auto">
          <a:xfrm>
            <a:off x="6651625" y="301625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Oval 44"/>
          <p:cNvSpPr>
            <a:spLocks noChangeArrowheads="1"/>
          </p:cNvSpPr>
          <p:nvPr/>
        </p:nvSpPr>
        <p:spPr bwMode="auto">
          <a:xfrm>
            <a:off x="8010525" y="305752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Line 45"/>
          <p:cNvSpPr>
            <a:spLocks noChangeShapeType="1"/>
          </p:cNvSpPr>
          <p:nvPr/>
        </p:nvSpPr>
        <p:spPr bwMode="auto">
          <a:xfrm flipH="1" flipV="1">
            <a:off x="7308850" y="3271838"/>
            <a:ext cx="9779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47" name="Text Box 46"/>
          <p:cNvSpPr txBox="1">
            <a:spLocks noChangeArrowheads="1"/>
          </p:cNvSpPr>
          <p:nvPr/>
        </p:nvSpPr>
        <p:spPr bwMode="auto">
          <a:xfrm>
            <a:off x="7308850" y="2822575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33848" name="Oval 47"/>
          <p:cNvSpPr>
            <a:spLocks noChangeArrowheads="1"/>
          </p:cNvSpPr>
          <p:nvPr/>
        </p:nvSpPr>
        <p:spPr bwMode="auto">
          <a:xfrm>
            <a:off x="6577013" y="2371725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9" name="Oval 48"/>
          <p:cNvSpPr>
            <a:spLocks noChangeArrowheads="1"/>
          </p:cNvSpPr>
          <p:nvPr/>
        </p:nvSpPr>
        <p:spPr bwMode="auto">
          <a:xfrm>
            <a:off x="6967538" y="2387600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Oval 49"/>
          <p:cNvSpPr>
            <a:spLocks noChangeArrowheads="1"/>
          </p:cNvSpPr>
          <p:nvPr/>
        </p:nvSpPr>
        <p:spPr bwMode="auto">
          <a:xfrm>
            <a:off x="5740400" y="15446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Oval 50"/>
          <p:cNvSpPr>
            <a:spLocks noChangeArrowheads="1"/>
          </p:cNvSpPr>
          <p:nvPr/>
        </p:nvSpPr>
        <p:spPr bwMode="auto">
          <a:xfrm>
            <a:off x="6067425" y="15541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2" name="Text Box 51"/>
          <p:cNvSpPr txBox="1">
            <a:spLocks noChangeArrowheads="1"/>
          </p:cNvSpPr>
          <p:nvPr/>
        </p:nvSpPr>
        <p:spPr bwMode="auto">
          <a:xfrm>
            <a:off x="5110163" y="1400175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smtClean="0">
                <a:latin typeface="Book Antiqua" pitchFamily="18" charset="0"/>
              </a:rPr>
              <a:t>-w</a:t>
            </a:r>
            <a:endParaRPr lang="en-US" sz="2400" i="1" dirty="0">
              <a:latin typeface="Book Antiqua" pitchFamily="18" charset="0"/>
            </a:endParaRPr>
          </a:p>
        </p:txBody>
      </p:sp>
      <p:sp>
        <p:nvSpPr>
          <p:cNvPr id="33853" name="Line 52"/>
          <p:cNvSpPr>
            <a:spLocks noChangeShapeType="1"/>
          </p:cNvSpPr>
          <p:nvPr/>
        </p:nvSpPr>
        <p:spPr bwMode="auto">
          <a:xfrm flipH="1" flipV="1">
            <a:off x="5373688" y="1798638"/>
            <a:ext cx="603250" cy="1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54" name="Rectangle 53"/>
          <p:cNvSpPr>
            <a:spLocks noChangeArrowheads="1"/>
          </p:cNvSpPr>
          <p:nvPr/>
        </p:nvSpPr>
        <p:spPr bwMode="auto">
          <a:xfrm>
            <a:off x="433388" y="1377950"/>
            <a:ext cx="87106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846138" y="3465513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62188" y="34925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884488" y="200342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 smtClean="0">
                <a:latin typeface="Book Antiqua" pitchFamily="18" charset="0"/>
              </a:rPr>
              <a:t>M</a:t>
            </a:r>
            <a:r>
              <a:rPr lang="cs-CZ" sz="2400" i="1" baseline="-25000" dirty="0" err="1" smtClean="0">
                <a:latin typeface="Book Antiqua" pitchFamily="18" charset="0"/>
              </a:rPr>
              <a:t>w</a:t>
            </a:r>
            <a:endParaRPr lang="en-US" sz="2400" i="1" baseline="-25000" dirty="0">
              <a:latin typeface="Book Antiqua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895975" y="2036763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 smtClean="0">
                <a:latin typeface="Book Antiqua" pitchFamily="18" charset="0"/>
              </a:rPr>
              <a:t>M</a:t>
            </a:r>
            <a:r>
              <a:rPr lang="cs-CZ" sz="2400" i="1" baseline="-25000" dirty="0" err="1" smtClean="0">
                <a:latin typeface="Book Antiqua" pitchFamily="18" charset="0"/>
              </a:rPr>
              <a:t>w</a:t>
            </a:r>
            <a:endParaRPr lang="en-US" sz="2400" i="1" baseline="-25000" dirty="0">
              <a:latin typeface="Book Antiqua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696075" y="351472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8112125" y="3541713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33861" name="Line 39"/>
          <p:cNvSpPr>
            <a:spLocks noChangeShapeType="1"/>
          </p:cNvSpPr>
          <p:nvPr/>
        </p:nvSpPr>
        <p:spPr bwMode="auto">
          <a:xfrm flipH="1" flipV="1">
            <a:off x="4606925" y="1157288"/>
            <a:ext cx="11113" cy="2465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6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4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C79ECD39-8489-4A15-96C7-3DD386345046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44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17057" y="4580683"/>
                <a:ext cx="3660206" cy="18144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ar-AE" sz="240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ar-AE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A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ar-AE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AE" sz="2400" i="1">
                                  <a:latin typeface="Cambria Math" panose="02040503050406030204" pitchFamily="18" charset="0"/>
                                </a:rPr>
                                <m:t>𝑤𝑣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A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AE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ar-AE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</m:oMath>
                  </m:oMathPara>
                </a14:m>
                <a:endParaRPr lang="cs-CZ" sz="2400" i="1" dirty="0" smtClean="0">
                  <a:latin typeface="Cambria Math" panose="02040503050406030204" pitchFamily="18" charset="0"/>
                </a:endParaRPr>
              </a:p>
              <a:p>
                <a:endParaRPr lang="ar-AE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cs-CZ" sz="2400" b="0" dirty="0" smtClean="0">
                    <a:latin typeface="Book Antiqua" panose="02040602050305030304" pitchFamily="18" charset="0"/>
                  </a:rPr>
                  <a:t>odtud</a:t>
                </a:r>
                <a14:m>
                  <m:oMath xmlns:m="http://schemas.openxmlformats.org/officeDocument/2006/math">
                    <m:r>
                      <a:rPr lang="cs-CZ" sz="24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cs-CZ" sz="2400" i="1" dirty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ar-AE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AE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AE" sz="24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ar-AE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400" i="1">
                                <a:latin typeface="Cambria Math" panose="02040503050406030204" pitchFamily="18" charset="0"/>
                              </a:rPr>
                              <m:t>𝑤𝑣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ar-AE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ar-AE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ar-AE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ar-AE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ar-AE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endParaRPr lang="cs-CZ" sz="2400" b="0" dirty="0" smtClean="0"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057" y="4580683"/>
                <a:ext cx="3660206" cy="1814407"/>
              </a:xfrm>
              <a:prstGeom prst="rect">
                <a:avLst/>
              </a:prstGeom>
              <a:blipFill rotWithShape="0">
                <a:blip r:embed="rId2"/>
                <a:stretch>
                  <a:fillRect l="-5167" b="-50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4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16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35017" name="Text Box 5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 dirty="0">
                <a:latin typeface="Book Antiqua" pitchFamily="18" charset="0"/>
              </a:rPr>
              <a:t>Nepružná srážka dvou částic</a:t>
            </a:r>
            <a:endParaRPr lang="en-US" sz="4000" b="1" baseline="-25000" dirty="0">
              <a:latin typeface="Book Antiqua" pitchFamily="18" charset="0"/>
            </a:endParaRPr>
          </a:p>
        </p:txBody>
      </p:sp>
      <p:graphicFrame>
        <p:nvGraphicFramePr>
          <p:cNvPr id="109597" name="Object 194"/>
          <p:cNvGraphicFramePr>
            <a:graphicFrameLocks noChangeAspect="1"/>
          </p:cNvGraphicFramePr>
          <p:nvPr/>
        </p:nvGraphicFramePr>
        <p:xfrm>
          <a:off x="319088" y="2305050"/>
          <a:ext cx="47101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4" name="Equation" r:id="rId3" imgW="2311400" imgH="419100" progId="">
                  <p:embed/>
                </p:oleObj>
              </mc:Choice>
              <mc:Fallback>
                <p:oleObj name="Equation" r:id="rId3" imgW="2311400" imgH="419100" progId="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305050"/>
                        <a:ext cx="4710112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99" name="Object 196"/>
          <p:cNvGraphicFramePr>
            <a:graphicFrameLocks noChangeAspect="1"/>
          </p:cNvGraphicFramePr>
          <p:nvPr/>
        </p:nvGraphicFramePr>
        <p:xfrm>
          <a:off x="476250" y="3251200"/>
          <a:ext cx="38814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5" name="Equation" r:id="rId5" imgW="1905000" imgH="419100" progId="">
                  <p:embed/>
                </p:oleObj>
              </mc:Choice>
              <mc:Fallback>
                <p:oleObj name="Equation" r:id="rId5" imgW="1905000" imgH="419100" progId="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251200"/>
                        <a:ext cx="388143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0" name="Object 197"/>
          <p:cNvGraphicFramePr>
            <a:graphicFrameLocks noChangeAspect="1"/>
          </p:cNvGraphicFramePr>
          <p:nvPr/>
        </p:nvGraphicFramePr>
        <p:xfrm>
          <a:off x="530225" y="4159250"/>
          <a:ext cx="39576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6" name="Equation" r:id="rId7" imgW="1943100" imgH="419100" progId="">
                  <p:embed/>
                </p:oleObj>
              </mc:Choice>
              <mc:Fallback>
                <p:oleObj name="Equation" r:id="rId7" imgW="1943100" imgH="419100" progId="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4159250"/>
                        <a:ext cx="395763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1" name="Object 198"/>
          <p:cNvGraphicFramePr>
            <a:graphicFrameLocks noChangeAspect="1"/>
          </p:cNvGraphicFramePr>
          <p:nvPr/>
        </p:nvGraphicFramePr>
        <p:xfrm>
          <a:off x="1565275" y="5022850"/>
          <a:ext cx="19145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7" name="Equation" r:id="rId9" imgW="939800" imgH="419100" progId="">
                  <p:embed/>
                </p:oleObj>
              </mc:Choice>
              <mc:Fallback>
                <p:oleObj name="Equation" r:id="rId9" imgW="939800" imgH="419100" progId="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5022850"/>
                        <a:ext cx="191452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603" name="Rectangle 35"/>
          <p:cNvSpPr>
            <a:spLocks noChangeArrowheads="1"/>
          </p:cNvSpPr>
          <p:nvPr/>
        </p:nvSpPr>
        <p:spPr bwMode="auto">
          <a:xfrm>
            <a:off x="4681538" y="5008565"/>
            <a:ext cx="446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 dirty="0">
                <a:latin typeface="Book Antiqua" pitchFamily="18" charset="0"/>
              </a:rPr>
              <a:t>Relativistická hmotnost m: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3501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E90AD8D0-2AE4-420B-B8AC-EFB978526C9E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45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49032" y="1566061"/>
                <a:ext cx="3470349" cy="632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Book Antiqua" panose="02040602050305030304" pitchFamily="18" charset="0"/>
                  </a:rPr>
                  <a:t>dosadíme</a:t>
                </a:r>
                <a:r>
                  <a:rPr lang="cs-CZ" dirty="0" smtClean="0"/>
                  <a:t>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</m:oMath>
                </a14:m>
                <a:endParaRPr lang="cs-CZ" sz="2400" i="1" dirty="0"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032" y="1566061"/>
                <a:ext cx="3470349" cy="632417"/>
              </a:xfrm>
              <a:prstGeom prst="rect">
                <a:avLst/>
              </a:prstGeom>
              <a:blipFill rotWithShape="0">
                <a:blip r:embed="rId11"/>
                <a:stretch>
                  <a:fillRect l="-15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000624" y="2490794"/>
            <a:ext cx="395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Book Antiqua" panose="02040602050305030304" pitchFamily="18" charset="0"/>
              </a:rPr>
              <a:t>vykrátíme </a:t>
            </a:r>
            <a:r>
              <a:rPr lang="cs-CZ" sz="2400" i="1" dirty="0" smtClean="0">
                <a:latin typeface="Book Antiqua" panose="02040602050305030304" pitchFamily="18" charset="0"/>
              </a:rPr>
              <a:t>v</a:t>
            </a:r>
            <a:r>
              <a:rPr lang="cs-CZ" dirty="0" smtClean="0">
                <a:latin typeface="Book Antiqua" panose="02040602050305030304" pitchFamily="18" charset="0"/>
              </a:rPr>
              <a:t>, vynásobíme </a:t>
            </a:r>
            <a:r>
              <a:rPr lang="cs-CZ" sz="2400" dirty="0" smtClean="0">
                <a:latin typeface="Book Antiqua" panose="02040602050305030304" pitchFamily="18" charset="0"/>
              </a:rPr>
              <a:t>(</a:t>
            </a:r>
            <a:r>
              <a:rPr lang="cs-CZ" sz="2400" i="1" dirty="0" smtClean="0">
                <a:latin typeface="Book Antiqua" panose="02040602050305030304" pitchFamily="18" charset="0"/>
              </a:rPr>
              <a:t>m</a:t>
            </a:r>
            <a:r>
              <a:rPr lang="cs-CZ" sz="2400" i="1" baseline="-25000" dirty="0" smtClean="0">
                <a:latin typeface="Book Antiqua" panose="02040602050305030304" pitchFamily="18" charset="0"/>
              </a:rPr>
              <a:t>0</a:t>
            </a:r>
            <a:r>
              <a:rPr lang="cs-CZ" sz="2400" i="1" dirty="0" smtClean="0">
                <a:latin typeface="Book Antiqua" panose="02040602050305030304" pitchFamily="18" charset="0"/>
              </a:rPr>
              <a:t>+m</a:t>
            </a:r>
            <a:r>
              <a:rPr lang="cs-CZ" sz="2400" i="1" baseline="-25000" dirty="0" smtClean="0">
                <a:latin typeface="Book Antiqua" panose="02040602050305030304" pitchFamily="18" charset="0"/>
              </a:rPr>
              <a:t>v</a:t>
            </a:r>
            <a:r>
              <a:rPr lang="cs-CZ" sz="2400" dirty="0">
                <a:latin typeface="Book Antiqua" panose="02040602050305030304" pitchFamily="18" charset="0"/>
              </a:rPr>
              <a:t>)</a:t>
            </a:r>
            <a:endParaRPr lang="cs-CZ" sz="2400" baseline="-25000" dirty="0"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8374" y="3441847"/>
            <a:ext cx="3057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Book Antiqua" panose="02040602050305030304" pitchFamily="18" charset="0"/>
              </a:rPr>
              <a:t>vynásobíme</a:t>
            </a:r>
            <a:r>
              <a:rPr lang="cs-CZ" dirty="0" smtClean="0"/>
              <a:t> </a:t>
            </a:r>
            <a:r>
              <a:rPr lang="cs-CZ" sz="2400" dirty="0">
                <a:latin typeface="Book Antiqua" panose="02040602050305030304" pitchFamily="18" charset="0"/>
              </a:rPr>
              <a:t>(</a:t>
            </a:r>
            <a:r>
              <a:rPr lang="cs-CZ" sz="2400" i="1" dirty="0">
                <a:latin typeface="Book Antiqua" panose="02040602050305030304" pitchFamily="18" charset="0"/>
              </a:rPr>
              <a:t>m</a:t>
            </a:r>
            <a:r>
              <a:rPr lang="cs-CZ" sz="2400" i="1" baseline="-25000" dirty="0">
                <a:latin typeface="Book Antiqua" panose="02040602050305030304" pitchFamily="18" charset="0"/>
              </a:rPr>
              <a:t>0</a:t>
            </a:r>
            <a:r>
              <a:rPr lang="cs-CZ" sz="2400" i="1" dirty="0">
                <a:latin typeface="Book Antiqua" panose="02040602050305030304" pitchFamily="18" charset="0"/>
              </a:rPr>
              <a:t>+m</a:t>
            </a:r>
            <a:r>
              <a:rPr lang="cs-CZ" sz="2400" i="1" baseline="-25000" dirty="0">
                <a:latin typeface="Book Antiqua" panose="02040602050305030304" pitchFamily="18" charset="0"/>
              </a:rPr>
              <a:t>v</a:t>
            </a:r>
            <a:r>
              <a:rPr lang="cs-CZ" sz="2400" dirty="0">
                <a:latin typeface="Book Antiqua" panose="02040602050305030304" pitchFamily="18" charset="0"/>
              </a:rPr>
              <a:t>)</a:t>
            </a:r>
            <a:endParaRPr lang="cs-CZ" sz="2400" baseline="-25000" dirty="0">
              <a:latin typeface="Book Antiqua" panose="020406020503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8373" y="4353720"/>
            <a:ext cx="3798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Book Antiqua" panose="02040602050305030304" pitchFamily="18" charset="0"/>
              </a:rPr>
              <a:t>roznásobíme, odečteme  </a:t>
            </a:r>
            <a:r>
              <a:rPr lang="cs-CZ" sz="2400" i="1" dirty="0" smtClean="0">
                <a:latin typeface="Book Antiqua" panose="02040602050305030304" pitchFamily="18" charset="0"/>
              </a:rPr>
              <a:t>m</a:t>
            </a:r>
            <a:r>
              <a:rPr lang="cs-CZ" sz="2400" i="1" baseline="-25000" dirty="0" smtClean="0">
                <a:latin typeface="Book Antiqua" panose="02040602050305030304" pitchFamily="18" charset="0"/>
              </a:rPr>
              <a:t>0</a:t>
            </a:r>
            <a:r>
              <a:rPr lang="cs-CZ" sz="2400" i="1" dirty="0" smtClean="0">
                <a:latin typeface="Book Antiqua" panose="02040602050305030304" pitchFamily="18" charset="0"/>
              </a:rPr>
              <a:t>m</a:t>
            </a:r>
            <a:r>
              <a:rPr lang="cs-CZ" sz="2400" i="1" baseline="-25000" dirty="0" smtClean="0">
                <a:latin typeface="Book Antiqua" panose="02040602050305030304" pitchFamily="18" charset="0"/>
              </a:rPr>
              <a:t>v</a:t>
            </a:r>
            <a:endParaRPr lang="cs-CZ" sz="2400" baseline="-25000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2167" y="1539659"/>
                <a:ext cx="3950569" cy="414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 smtClean="0">
                    <a:latin typeface="Book Antiqua" panose="02040602050305030304" pitchFamily="18" charset="0"/>
                  </a:rPr>
                  <a:t>Z Lor. </a:t>
                </a:r>
                <a:r>
                  <a:rPr lang="cs-CZ" b="0" dirty="0" err="1" smtClean="0">
                    <a:latin typeface="Book Antiqua" panose="02040602050305030304" pitchFamily="18" charset="0"/>
                  </a:rPr>
                  <a:t>trafo</a:t>
                </a:r>
                <a:r>
                  <a:rPr lang="cs-CZ" b="0" dirty="0" smtClean="0">
                    <a:latin typeface="Book Antiqua" panose="02040602050305030304" pitchFamily="18" charset="0"/>
                  </a:rPr>
                  <a:t> plyne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𝑤𝑣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67" y="1539659"/>
                <a:ext cx="3950569" cy="414537"/>
              </a:xfrm>
              <a:prstGeom prst="rect">
                <a:avLst/>
              </a:prstGeom>
              <a:blipFill rotWithShape="0">
                <a:blip r:embed="rId12"/>
                <a:stretch>
                  <a:fillRect l="-3704" r="-463" b="-191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75801" y="5529669"/>
                <a:ext cx="3617209" cy="10918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cs-CZ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cs-CZ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cs-CZ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  <m:r>
                        <a:rPr lang="cs-CZ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801" y="5529669"/>
                <a:ext cx="3617209" cy="109183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03" grpId="0"/>
      <p:bldP spid="2" grpId="0"/>
      <p:bldP spid="3" grpId="0"/>
      <p:bldP spid="4" grpId="0"/>
      <p:bldP spid="16" grpId="0"/>
      <p:bldP spid="5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80898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5389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Klidová hmotnost m</a:t>
            </a:r>
            <a:r>
              <a:rPr lang="cs-CZ" sz="4000" b="1" baseline="-25000">
                <a:latin typeface="Book Antiqua" pitchFamily="18" charset="0"/>
              </a:rPr>
              <a:t>0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0" y="1211263"/>
            <a:ext cx="8489950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Veličinu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 značíme prostě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. Platí </a:t>
            </a:r>
            <a:r>
              <a:rPr lang="cs-CZ" sz="2800" i="1">
                <a:latin typeface="Book Antiqua" pitchFamily="18" charset="0"/>
              </a:rPr>
              <a:t>m 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 a hraje v relativitě roli (setrvačné) hmotnosti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 částice z klasické mechaniky, měřené při rychlosti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.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3251200"/>
            <a:ext cx="848995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 různých systémech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 je </a:t>
            </a:r>
            <a:r>
              <a:rPr lang="cs-CZ" sz="2800" i="1">
                <a:latin typeface="Book Antiqua" pitchFamily="18" charset="0"/>
              </a:rPr>
              <a:t>m </a:t>
            </a:r>
            <a:r>
              <a:rPr lang="cs-CZ" sz="2800">
                <a:latin typeface="Book Antiqua" pitchFamily="18" charset="0"/>
              </a:rPr>
              <a:t>různě velká; nejmenší je v systému, kde částice stojí (</a:t>
            </a:r>
            <a:r>
              <a:rPr lang="cs-CZ" sz="2800" i="1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= 0).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82550" y="4640263"/>
            <a:ext cx="848995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Tato veličina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=m</a:t>
            </a:r>
            <a:r>
              <a:rPr lang="cs-CZ" sz="2800">
                <a:latin typeface="Book Antiqua" pitchFamily="18" charset="0"/>
              </a:rPr>
              <a:t>/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,</a:t>
            </a:r>
            <a:r>
              <a:rPr lang="cs-CZ" sz="2800">
                <a:latin typeface="Book Antiqua" pitchFamily="18" charset="0"/>
              </a:rPr>
              <a:t> tj. </a:t>
            </a:r>
            <a:r>
              <a:rPr lang="cs-CZ" sz="2800" b="1">
                <a:latin typeface="Book Antiqua" pitchFamily="18" charset="0"/>
              </a:rPr>
              <a:t>klidová hmotnost</a:t>
            </a:r>
            <a:r>
              <a:rPr lang="cs-CZ" sz="2800">
                <a:latin typeface="Book Antiqua" pitchFamily="18" charset="0"/>
              </a:rPr>
              <a:t>, je proto nezávislá na rychlosti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 částice pohybující se vůči </a:t>
            </a:r>
            <a:r>
              <a:rPr lang="cs-CZ" sz="2800" i="1">
                <a:latin typeface="Book Antiqua" pitchFamily="18" charset="0"/>
              </a:rPr>
              <a:t>S,</a:t>
            </a:r>
            <a:r>
              <a:rPr lang="cs-CZ" sz="2800">
                <a:latin typeface="Book Antiqua" pitchFamily="18" charset="0"/>
              </a:rPr>
              <a:t> a je tedy invariantem.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8090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23A25C4-5365-48AA-8784-042B883DAB86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46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81922" name="Text Box 5"/>
          <p:cNvSpPr txBox="1">
            <a:spLocks noChangeArrowheads="1"/>
          </p:cNvSpPr>
          <p:nvPr/>
        </p:nvSpPr>
        <p:spPr bwMode="auto">
          <a:xfrm>
            <a:off x="1922463" y="423863"/>
            <a:ext cx="558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 dirty="0" err="1">
                <a:latin typeface="Book Antiqua" pitchFamily="18" charset="0"/>
              </a:rPr>
              <a:t>Čtyřhybnost</a:t>
            </a:r>
            <a:r>
              <a:rPr lang="cs-CZ" sz="4000" b="1" i="1" dirty="0">
                <a:latin typeface="Book Antiqua" pitchFamily="18" charset="0"/>
              </a:rPr>
              <a:t> </a:t>
            </a:r>
            <a:r>
              <a:rPr lang="cs-CZ" sz="4000" b="1" i="1" dirty="0" smtClean="0">
                <a:latin typeface="Book Antiqua" pitchFamily="18" charset="0"/>
              </a:rPr>
              <a:t>P </a:t>
            </a:r>
            <a:r>
              <a:rPr lang="cs-CZ" sz="4000" b="1" i="1" dirty="0">
                <a:latin typeface="Book Antiqua" pitchFamily="18" charset="0"/>
              </a:rPr>
              <a:t>= m</a:t>
            </a:r>
            <a:r>
              <a:rPr lang="cs-CZ" sz="4000" b="1" baseline="-25000" dirty="0">
                <a:latin typeface="Book Antiqua" pitchFamily="18" charset="0"/>
              </a:rPr>
              <a:t>0 </a:t>
            </a:r>
            <a:r>
              <a:rPr lang="cs-CZ" sz="4000" b="1" i="1" dirty="0" smtClean="0">
                <a:latin typeface="Book Antiqua" pitchFamily="18" charset="0"/>
              </a:rPr>
              <a:t>U</a:t>
            </a:r>
            <a:endParaRPr lang="en-US" sz="4000" b="1" i="1" dirty="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/>
              </p:cNvSpPr>
              <p:nvPr/>
            </p:nvSpPr>
            <p:spPr bwMode="auto">
              <a:xfrm>
                <a:off x="25400" y="1179513"/>
                <a:ext cx="8489950" cy="1455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742950" lvl="1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itchFamily="18" charset="2"/>
                  <a:buChar char=""/>
                </a:pPr>
                <a:r>
                  <a:rPr lang="cs-CZ" sz="2800" dirty="0">
                    <a:latin typeface="Book Antiqua" pitchFamily="18" charset="0"/>
                  </a:rPr>
                  <a:t>Veličina </a:t>
                </a:r>
                <a:r>
                  <a:rPr lang="cs-CZ" sz="2800" i="1" dirty="0" smtClean="0">
                    <a:latin typeface="Book Antiqua" pitchFamily="18" charset="0"/>
                  </a:rPr>
                  <a:t>P </a:t>
                </a:r>
                <a:r>
                  <a:rPr lang="cs-CZ" sz="2800" dirty="0">
                    <a:latin typeface="Book Antiqua" pitchFamily="18" charset="0"/>
                  </a:rPr>
                  <a:t>= </a:t>
                </a:r>
                <a:r>
                  <a:rPr lang="cs-CZ" sz="2800" i="1" dirty="0" smtClean="0">
                    <a:latin typeface="Book Antiqua" pitchFamily="18" charset="0"/>
                  </a:rPr>
                  <a:t>m</a:t>
                </a:r>
                <a:r>
                  <a:rPr lang="cs-CZ" sz="2800" baseline="-25000" dirty="0" smtClean="0">
                    <a:latin typeface="Book Antiqua" pitchFamily="18" charset="0"/>
                  </a:rPr>
                  <a:t>0</a:t>
                </a:r>
                <a:r>
                  <a:rPr lang="cs-CZ" sz="2800" i="1" dirty="0" smtClean="0">
                    <a:latin typeface="Book Antiqua" pitchFamily="18" charset="0"/>
                  </a:rPr>
                  <a:t>U </a:t>
                </a:r>
                <a:r>
                  <a:rPr lang="cs-CZ" sz="2800" dirty="0">
                    <a:latin typeface="Book Antiqua" pitchFamily="18" charset="0"/>
                  </a:rPr>
                  <a:t>(</a:t>
                </a:r>
                <a:r>
                  <a:rPr lang="cs-CZ" sz="2800" dirty="0" err="1">
                    <a:latin typeface="Book Antiqua" pitchFamily="18" charset="0"/>
                  </a:rPr>
                  <a:t>čtyřvektor</a:t>
                </a:r>
                <a:r>
                  <a:rPr lang="cs-CZ" sz="2800" dirty="0">
                    <a:latin typeface="Book Antiqua" pitchFamily="18" charset="0"/>
                  </a:rPr>
                  <a:t> s „prostorovou složkou“</a:t>
                </a:r>
                <a:r>
                  <a:rPr lang="cs-CZ" sz="2800" i="1" dirty="0">
                    <a:latin typeface="Book Antiqua" pitchFamily="18" charset="0"/>
                  </a:rPr>
                  <a:t> </a:t>
                </a:r>
                <a:r>
                  <a:rPr lang="el-GR" sz="2800" i="1" dirty="0">
                    <a:latin typeface="Book Antiqua" pitchFamily="18" charset="0"/>
                  </a:rPr>
                  <a:t>γ</a:t>
                </a:r>
                <a:r>
                  <a:rPr lang="cs-CZ" sz="2800" i="1" dirty="0" smtClean="0">
                    <a:latin typeface="Book Antiqua" pitchFamily="18" charset="0"/>
                  </a:rPr>
                  <a:t>m</a:t>
                </a:r>
                <a:r>
                  <a:rPr lang="cs-CZ" sz="2800" baseline="-25000" dirty="0" smtClean="0">
                    <a:latin typeface="Book Antiqua" pitchFamily="18" charset="0"/>
                  </a:rPr>
                  <a:t>0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8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cs-CZ" sz="2800" dirty="0" smtClean="0">
                    <a:latin typeface="Book Antiqua" pitchFamily="18" charset="0"/>
                  </a:rPr>
                  <a:t>) </a:t>
                </a:r>
                <a:r>
                  <a:rPr lang="cs-CZ" sz="2800" dirty="0">
                    <a:latin typeface="Book Antiqua" pitchFamily="18" charset="0"/>
                  </a:rPr>
                  <a:t>hraje v relativitě roli hybnosti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cs-CZ" sz="2800" i="1" dirty="0">
                            <a:latin typeface="Book Antiqua" pitchFamily="18" charset="0"/>
                          </a:rPr>
                          <m:t>p</m:t>
                        </m:r>
                      </m:e>
                    </m:acc>
                  </m:oMath>
                </a14:m>
                <a:r>
                  <a:rPr lang="cs-CZ" sz="2800" dirty="0" smtClean="0">
                    <a:latin typeface="Book Antiqua" pitchFamily="18" charset="0"/>
                  </a:rPr>
                  <a:t> </a:t>
                </a:r>
                <a:r>
                  <a:rPr lang="cs-CZ" sz="2800" dirty="0">
                    <a:latin typeface="Book Antiqua" pitchFamily="18" charset="0"/>
                  </a:rPr>
                  <a:t>částice z klasické </a:t>
                </a:r>
                <a:r>
                  <a:rPr lang="cs-CZ" sz="2800" dirty="0" smtClean="0">
                    <a:latin typeface="Book Antiqua" pitchFamily="18" charset="0"/>
                  </a:rPr>
                  <a:t>mechaniky ve 3D. </a:t>
                </a:r>
              </a:p>
              <a:p>
                <a:pPr marL="742950" lvl="1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itchFamily="18" charset="2"/>
                  <a:buChar char=""/>
                </a:pPr>
                <a:r>
                  <a:rPr lang="cs-CZ" sz="2800" dirty="0" smtClean="0">
                    <a:latin typeface="Book Antiqua" pitchFamily="18" charset="0"/>
                  </a:rPr>
                  <a:t>Význam 4. </a:t>
                </a:r>
                <a:r>
                  <a:rPr lang="cs-CZ" sz="2800" smtClean="0">
                    <a:latin typeface="Book Antiqua" pitchFamily="18" charset="0"/>
                  </a:rPr>
                  <a:t>složky: energie </a:t>
                </a:r>
                <a:r>
                  <a:rPr lang="cs-CZ" sz="2800" dirty="0" smtClean="0">
                    <a:latin typeface="Book Antiqua" pitchFamily="18" charset="0"/>
                  </a:rPr>
                  <a:t>(</a:t>
                </a:r>
                <a:r>
                  <a:rPr lang="cs-CZ" sz="2800" i="1" dirty="0" smtClean="0">
                    <a:latin typeface="Book Antiqua" pitchFamily="18" charset="0"/>
                  </a:rPr>
                  <a:t>E/c</a:t>
                </a:r>
                <a:r>
                  <a:rPr lang="cs-CZ" sz="2800" dirty="0" smtClean="0">
                    <a:latin typeface="Book Antiqua" pitchFamily="18" charset="0"/>
                  </a:rPr>
                  <a:t>) ; odtud </a:t>
                </a:r>
                <a:r>
                  <a:rPr lang="cs-CZ" sz="2800" i="1" dirty="0" smtClean="0">
                    <a:latin typeface="Book Antiqua" pitchFamily="18" charset="0"/>
                  </a:rPr>
                  <a:t>E = mc</a:t>
                </a:r>
                <a:r>
                  <a:rPr lang="cs-CZ" sz="2800" baseline="30000" dirty="0" smtClean="0">
                    <a:latin typeface="Book Antiqua" pitchFamily="18" charset="0"/>
                  </a:rPr>
                  <a:t>2</a:t>
                </a:r>
                <a:endParaRPr lang="en-US" sz="2800" baseline="30000" dirty="0">
                  <a:latin typeface="Book Antiqua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00" y="1179513"/>
                <a:ext cx="8489950" cy="1455737"/>
              </a:xfrm>
              <a:prstGeom prst="rect">
                <a:avLst/>
              </a:prstGeom>
              <a:blipFill rotWithShape="0">
                <a:blip r:embed="rId2"/>
                <a:stretch>
                  <a:fillRect t="-4184" b="-4184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9525" y="2928709"/>
            <a:ext cx="899795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Protože vlastní čas </a:t>
            </a:r>
            <a:r>
              <a:rPr lang="el-GR" sz="2800" i="1" dirty="0">
                <a:latin typeface="Book Antiqua" pitchFamily="18" charset="0"/>
              </a:rPr>
              <a:t>τ</a:t>
            </a:r>
            <a:r>
              <a:rPr lang="cs-CZ" sz="2800" dirty="0">
                <a:latin typeface="Book Antiqua" pitchFamily="18" charset="0"/>
              </a:rPr>
              <a:t> je invariantem (je stejně velký v různých systémech </a:t>
            </a:r>
            <a:r>
              <a:rPr lang="cs-CZ" sz="2800" i="1" dirty="0">
                <a:latin typeface="Book Antiqua" pitchFamily="18" charset="0"/>
              </a:rPr>
              <a:t>S</a:t>
            </a:r>
            <a:r>
              <a:rPr lang="cs-CZ" sz="2800" dirty="0">
                <a:latin typeface="Book Antiqua" pitchFamily="18" charset="0"/>
              </a:rPr>
              <a:t>), je časová změna (počítaná podle vlastního času) </a:t>
            </a:r>
            <a:r>
              <a:rPr lang="cs-CZ" sz="2800" dirty="0" err="1">
                <a:latin typeface="Book Antiqua" pitchFamily="18" charset="0"/>
              </a:rPr>
              <a:t>čtyřhybnosti</a:t>
            </a:r>
            <a:r>
              <a:rPr lang="cs-CZ" sz="2800" dirty="0">
                <a:latin typeface="Book Antiqua" pitchFamily="18" charset="0"/>
              </a:rPr>
              <a:t> částice </a:t>
            </a:r>
            <a:r>
              <a:rPr lang="cs-CZ" sz="2800" dirty="0" err="1">
                <a:latin typeface="Book Antiqua" pitchFamily="18" charset="0"/>
              </a:rPr>
              <a:t>čtyřvektorem</a:t>
            </a:r>
            <a:r>
              <a:rPr lang="cs-CZ" sz="2800" dirty="0">
                <a:latin typeface="Book Antiqua" pitchFamily="18" charset="0"/>
              </a:rPr>
              <a:t>, a má stejný význam v každém </a:t>
            </a:r>
            <a:r>
              <a:rPr lang="cs-CZ" sz="2800" i="1" dirty="0">
                <a:latin typeface="Book Antiqua" pitchFamily="18" charset="0"/>
              </a:rPr>
              <a:t>S</a:t>
            </a:r>
            <a:r>
              <a:rPr lang="cs-CZ" sz="2800" dirty="0">
                <a:latin typeface="Book Antiqua" pitchFamily="18" charset="0"/>
              </a:rPr>
              <a:t>.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0" y="4665663"/>
            <a:ext cx="848995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Toto nám umožňuje formulovat relativisticky invariantní pohybovou rovnici relativistické mechaniky: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8192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DC4AE8B9-8577-46C1-94AE-96ECB306589D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47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14400" y="423863"/>
            <a:ext cx="6864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Další pohybové zákony STR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400" y="1179513"/>
            <a:ext cx="84899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3200" i="1">
                <a:solidFill>
                  <a:srgbClr val="FF0000"/>
                </a:solidFill>
                <a:latin typeface="Book Antiqua" pitchFamily="18" charset="0"/>
              </a:rPr>
              <a:t>2NZ: Časová změna čtyřhybnosti částice (podle vlastního času) je rovna výsledné čtyřsíle působící na částici. </a:t>
            </a:r>
            <a:endParaRPr lang="en-US" sz="3200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2719388"/>
            <a:ext cx="848995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Druhý Newtonův zákon (s časovou změnou čtyřhybnosti) tedy platí i ve STR.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25400" y="3965575"/>
            <a:ext cx="848995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 úplnost: 3NZ (zákon akce a reakce) zůstává rovněž v platnosti, pokud akce i reakce působí v tomtéž místě.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„Přesouvání sil“ v rámci  tuhého tělesa však není možné, protože STR vylučuje pojem tuhého tělesa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8295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6731A3A-3FBD-430C-BE47-E6DB00FF5AF2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48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8250977" cy="59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3600" b="1" i="1" dirty="0" smtClean="0">
                <a:solidFill>
                  <a:schemeClr val="tx2"/>
                </a:solidFill>
                <a:latin typeface="Book Antiqua" pitchFamily="18" charset="0"/>
              </a:rPr>
              <a:t>M</a:t>
            </a:r>
            <a:r>
              <a:rPr lang="cs-CZ" sz="3600" b="1" i="1" dirty="0" smtClean="0">
                <a:latin typeface="Book Antiqua" pitchFamily="18" charset="0"/>
              </a:rPr>
              <a:t>axwellův (m</a:t>
            </a:r>
            <a:r>
              <a:rPr lang="cs-CZ" sz="3600" b="1" i="1" dirty="0" smtClean="0">
                <a:solidFill>
                  <a:schemeClr val="tx2"/>
                </a:solidFill>
                <a:latin typeface="Book Antiqua" pitchFamily="18" charset="0"/>
              </a:rPr>
              <a:t>oderní) pohled na světlo:</a:t>
            </a:r>
            <a:endParaRPr lang="cs-CZ" sz="36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598" y="6383858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C271F1E-A92E-4C41-AFC0-A979B3C890D2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5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675120" y="143256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60" y="1276196"/>
            <a:ext cx="8779040" cy="302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3600" b="1" i="1" dirty="0">
                <a:latin typeface="Book Antiqua" pitchFamily="18" charset="0"/>
              </a:rPr>
              <a:t>Maxwell</a:t>
            </a:r>
            <a:r>
              <a:rPr lang="cs-CZ" sz="2800" b="1" i="1" dirty="0">
                <a:latin typeface="Book Antiqua" pitchFamily="18" charset="0"/>
              </a:rPr>
              <a:t>: </a:t>
            </a:r>
            <a:r>
              <a:rPr lang="cs-CZ" sz="2800" dirty="0">
                <a:latin typeface="Book Antiqua" pitchFamily="18" charset="0"/>
              </a:rPr>
              <a:t>„Světlo jsou vlny </a:t>
            </a:r>
            <a:r>
              <a:rPr lang="cs-CZ" sz="2800" dirty="0" err="1">
                <a:latin typeface="Book Antiqua" pitchFamily="18" charset="0"/>
              </a:rPr>
              <a:t>elmg</a:t>
            </a:r>
            <a:r>
              <a:rPr lang="cs-CZ" sz="2800" dirty="0">
                <a:latin typeface="Book Antiqua" pitchFamily="18" charset="0"/>
              </a:rPr>
              <a:t>. pole. </a:t>
            </a:r>
            <a:endParaRPr lang="cs-CZ" sz="28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800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dirty="0" err="1">
                <a:latin typeface="Book Antiqua" pitchFamily="18" charset="0"/>
              </a:rPr>
              <a:t>Elmg</a:t>
            </a:r>
            <a:r>
              <a:rPr lang="cs-CZ" sz="2800" dirty="0">
                <a:latin typeface="Book Antiqua" pitchFamily="18" charset="0"/>
              </a:rPr>
              <a:t>. pole  je popsáno </a:t>
            </a:r>
            <a:r>
              <a:rPr lang="cs-CZ" sz="2800" dirty="0" err="1">
                <a:latin typeface="Book Antiqua" pitchFamily="18" charset="0"/>
              </a:rPr>
              <a:t>Mxw</a:t>
            </a:r>
            <a:r>
              <a:rPr lang="cs-CZ" sz="2800" dirty="0">
                <a:latin typeface="Book Antiqua" pitchFamily="18" charset="0"/>
              </a:rPr>
              <a:t>. rovnicemi</a:t>
            </a:r>
            <a:r>
              <a:rPr lang="cs-CZ" sz="2800" dirty="0" smtClean="0">
                <a:latin typeface="Book Antiqu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800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dirty="0" smtClean="0">
                <a:latin typeface="Book Antiqua" pitchFamily="18" charset="0"/>
              </a:rPr>
              <a:t>„Kde </a:t>
            </a:r>
            <a:r>
              <a:rPr lang="cs-CZ" sz="2800" dirty="0">
                <a:latin typeface="Book Antiqua" pitchFamily="18" charset="0"/>
              </a:rPr>
              <a:t>platí moje rovnice, tam je </a:t>
            </a:r>
            <a:r>
              <a:rPr lang="cs-CZ" sz="2800" i="1" dirty="0">
                <a:latin typeface="Book Antiqua" pitchFamily="18" charset="0"/>
              </a:rPr>
              <a:t>c</a:t>
            </a:r>
            <a:r>
              <a:rPr lang="cs-CZ" sz="2800" baseline="-25000" dirty="0">
                <a:latin typeface="Book Antiqua" pitchFamily="18" charset="0"/>
              </a:rPr>
              <a:t>0</a:t>
            </a:r>
            <a:r>
              <a:rPr lang="cs-CZ" sz="2800" dirty="0">
                <a:latin typeface="Book Antiqua" pitchFamily="18" charset="0"/>
              </a:rPr>
              <a:t> = </a:t>
            </a:r>
            <a:r>
              <a:rPr lang="cs-CZ" sz="2800" dirty="0" smtClean="0">
                <a:latin typeface="Book Antiqua" pitchFamily="18" charset="0"/>
              </a:rPr>
              <a:t>1/√(</a:t>
            </a:r>
            <a:r>
              <a:rPr lang="el-GR" sz="2800" dirty="0" smtClean="0">
                <a:latin typeface="Book Antiqua" pitchFamily="18" charset="0"/>
              </a:rPr>
              <a:t>ε</a:t>
            </a:r>
            <a:r>
              <a:rPr lang="cs-CZ" sz="2800" baseline="-25000" dirty="0" smtClean="0">
                <a:latin typeface="Book Antiqua" pitchFamily="18" charset="0"/>
              </a:rPr>
              <a:t>0</a:t>
            </a:r>
            <a:r>
              <a:rPr lang="el-GR" sz="2800" dirty="0" smtClean="0">
                <a:latin typeface="Book Antiqua" pitchFamily="18" charset="0"/>
              </a:rPr>
              <a:t>µ</a:t>
            </a:r>
            <a:r>
              <a:rPr lang="cs-CZ" sz="2800" baseline="-25000" dirty="0" smtClean="0">
                <a:latin typeface="Book Antiqua" pitchFamily="18" charset="0"/>
              </a:rPr>
              <a:t>0</a:t>
            </a:r>
            <a:r>
              <a:rPr lang="cs-CZ" sz="2800" dirty="0" smtClean="0">
                <a:latin typeface="Book Antiqua" pitchFamily="18" charset="0"/>
              </a:rPr>
              <a:t>)  a basta.“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800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3600" b="1" i="1" dirty="0" err="1">
                <a:latin typeface="Book Antiqua" pitchFamily="18" charset="0"/>
              </a:rPr>
              <a:t>Michelson</a:t>
            </a:r>
            <a:r>
              <a:rPr lang="cs-CZ" sz="3600" b="1" i="1" dirty="0">
                <a:latin typeface="Book Antiqua" pitchFamily="18" charset="0"/>
              </a:rPr>
              <a:t> a </a:t>
            </a:r>
            <a:r>
              <a:rPr lang="cs-CZ" sz="3600" b="1" i="1" dirty="0" err="1">
                <a:latin typeface="Book Antiqua" pitchFamily="18" charset="0"/>
              </a:rPr>
              <a:t>Moorley</a:t>
            </a:r>
            <a:r>
              <a:rPr lang="cs-CZ" sz="3600" b="1" i="1" dirty="0">
                <a:latin typeface="Book Antiqua" pitchFamily="18" charset="0"/>
              </a:rPr>
              <a:t>:</a:t>
            </a:r>
            <a:r>
              <a:rPr lang="cs-CZ" sz="2800" b="1" i="1" dirty="0">
                <a:latin typeface="Book Antiqua" pitchFamily="18" charset="0"/>
              </a:rPr>
              <a:t> </a:t>
            </a:r>
            <a:r>
              <a:rPr lang="cs-CZ" sz="2800" dirty="0">
                <a:latin typeface="Book Antiqua" pitchFamily="18" charset="0"/>
              </a:rPr>
              <a:t>my to proměříme</a:t>
            </a:r>
            <a:r>
              <a:rPr lang="cs-CZ" sz="2800" dirty="0" smtClean="0">
                <a:latin typeface="Book Antiqua" pitchFamily="18" charset="0"/>
              </a:rPr>
              <a:t>.</a:t>
            </a:r>
            <a:endParaRPr lang="cs-CZ" sz="2800" dirty="0">
              <a:latin typeface="Book Antiqu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282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411744"/>
            <a:ext cx="5032147" cy="6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err="1">
                <a:latin typeface="Book Antiqua" pitchFamily="18" charset="0"/>
              </a:rPr>
              <a:t>Michelson</a:t>
            </a:r>
            <a:r>
              <a:rPr lang="cs-CZ" sz="4000" b="1" i="1" dirty="0">
                <a:latin typeface="Book Antiqua" pitchFamily="18" charset="0"/>
              </a:rPr>
              <a:t> a </a:t>
            </a:r>
            <a:r>
              <a:rPr lang="cs-CZ" sz="4000" b="1" i="1" dirty="0" err="1">
                <a:latin typeface="Book Antiqua" pitchFamily="18" charset="0"/>
              </a:rPr>
              <a:t>Moorley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598" y="6398727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C271F1E-A92E-4C41-AFC0-A979B3C890D2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6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675120" y="158125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377657" y="1767009"/>
            <a:ext cx="38100" cy="1000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31630" y="1804364"/>
            <a:ext cx="22225" cy="8792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15756" y="2767134"/>
            <a:ext cx="866776" cy="1830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430044" y="2715493"/>
            <a:ext cx="838201" cy="3735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39607" y="3186234"/>
            <a:ext cx="209549" cy="8286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977731" y="4043484"/>
            <a:ext cx="838201" cy="3735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410995" y="3186234"/>
            <a:ext cx="328611" cy="8286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377657" y="4080838"/>
            <a:ext cx="1438276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91932" y="1767009"/>
            <a:ext cx="25810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282532" y="2595684"/>
            <a:ext cx="0" cy="42862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10552" y="3186234"/>
            <a:ext cx="25810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15932" y="3847848"/>
            <a:ext cx="0" cy="42862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66662" y="1058075"/>
            <a:ext cx="858695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b="1" dirty="0" smtClean="0">
                <a:latin typeface="Book Antiqua" pitchFamily="18" charset="0"/>
              </a:rPr>
              <a:t>(pozemský zdroj světla     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400" b="1" i="1" dirty="0" smtClean="0">
                <a:latin typeface="Book Antiqua" pitchFamily="18" charset="0"/>
              </a:rPr>
              <a:t>			</a:t>
            </a:r>
            <a:r>
              <a:rPr lang="cs-CZ" sz="2800" b="1" i="1" dirty="0" smtClean="0">
                <a:latin typeface="Book Antiqua" pitchFamily="18" charset="0"/>
              </a:rPr>
              <a:t>L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b="1" i="1" dirty="0">
                <a:latin typeface="Book Antiqua" pitchFamily="18" charset="0"/>
              </a:rPr>
              <a:t>Země klidná</a:t>
            </a:r>
            <a:r>
              <a:rPr lang="cs-CZ" sz="2800" b="1" i="1" dirty="0" smtClean="0">
                <a:latin typeface="Book Antiqua" pitchFamily="18" charset="0"/>
              </a:rPr>
              <a:t>:→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800" b="1" i="1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800" b="1" i="1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400" b="1" i="1" dirty="0" smtClean="0">
                <a:latin typeface="Book Antiqu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b="1" i="1" dirty="0" smtClean="0">
                <a:latin typeface="Book Antiqua" pitchFamily="18" charset="0"/>
              </a:rPr>
              <a:t>Země letící: →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400" b="1" i="1" dirty="0" smtClean="0">
                <a:latin typeface="Book Antiqua" pitchFamily="18" charset="0"/>
              </a:rPr>
              <a:t>			       </a:t>
            </a:r>
            <a:r>
              <a:rPr lang="cs-CZ" sz="1400" b="1" dirty="0" smtClean="0">
                <a:latin typeface="Book Antiqua" pitchFamily="18" charset="0"/>
                <a:sym typeface="Symbol" panose="05050102010706020507" pitchFamily="18" charset="2"/>
              </a:rPr>
              <a:t></a:t>
            </a:r>
            <a:r>
              <a:rPr lang="cs-CZ" sz="1400" b="1" i="1" dirty="0" err="1" smtClean="0">
                <a:latin typeface="Book Antiqua" pitchFamily="18" charset="0"/>
              </a:rPr>
              <a:t>vt</a:t>
            </a:r>
            <a:r>
              <a:rPr lang="cs-CZ" sz="1400" b="1" i="1" dirty="0">
                <a:latin typeface="Book Antiqua" pitchFamily="18" charset="0"/>
                <a:sym typeface="Symbol" panose="05050102010706020507" pitchFamily="18" charset="2"/>
              </a:rPr>
              <a:t>→</a:t>
            </a:r>
            <a:r>
              <a:rPr lang="cs-CZ" sz="1400" b="1" i="1" dirty="0" smtClean="0">
                <a:latin typeface="Book Antiqua" pitchFamily="18" charset="0"/>
              </a:rPr>
              <a:t/>
            </a:r>
            <a:br>
              <a:rPr lang="cs-CZ" sz="1400" b="1" i="1" dirty="0" smtClean="0">
                <a:latin typeface="Book Antiqua" pitchFamily="18" charset="0"/>
              </a:rPr>
            </a:br>
            <a:endParaRPr lang="cs-CZ" sz="1400" b="1" i="1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b="1" i="1" dirty="0" smtClean="0">
                <a:latin typeface="Book Antiqua" pitchFamily="18" charset="0"/>
              </a:rPr>
              <a:t/>
            </a:r>
            <a:br>
              <a:rPr lang="cs-CZ" sz="2800" b="1" i="1" dirty="0" smtClean="0">
                <a:latin typeface="Book Antiqua" pitchFamily="18" charset="0"/>
              </a:rPr>
            </a:br>
            <a:r>
              <a:rPr lang="cs-CZ" sz="2800" b="1" i="1" dirty="0" smtClean="0">
                <a:latin typeface="Book Antiqua" pitchFamily="18" charset="0"/>
              </a:rPr>
              <a:t>Dráhy i doby jsou různé… 	</a:t>
            </a:r>
            <a:r>
              <a:rPr lang="cs-CZ" sz="2800" b="1" i="1" dirty="0" smtClean="0">
                <a:solidFill>
                  <a:srgbClr val="FF0000"/>
                </a:solidFill>
                <a:latin typeface="Book Antiqua" pitchFamily="18" charset="0"/>
              </a:rPr>
              <a:t>t = 2L /</a:t>
            </a:r>
            <a:r>
              <a:rPr lang="cs-CZ" sz="2800" dirty="0">
                <a:solidFill>
                  <a:srgbClr val="FF0000"/>
                </a:solidFill>
                <a:latin typeface="Book Antiqua" pitchFamily="18" charset="0"/>
              </a:rPr>
              <a:t> √</a:t>
            </a:r>
            <a:r>
              <a:rPr lang="cs-CZ" sz="2800" dirty="0" smtClean="0">
                <a:solidFill>
                  <a:srgbClr val="FF0000"/>
                </a:solidFill>
                <a:latin typeface="Book Antiqua" pitchFamily="18" charset="0"/>
              </a:rPr>
              <a:t>(1 – </a:t>
            </a:r>
            <a:r>
              <a:rPr lang="cs-CZ" sz="2800" i="1" dirty="0" smtClean="0">
                <a:solidFill>
                  <a:srgbClr val="FF0000"/>
                </a:solidFill>
                <a:latin typeface="Book Antiqua" pitchFamily="18" charset="0"/>
              </a:rPr>
              <a:t>v</a:t>
            </a:r>
            <a:r>
              <a:rPr lang="cs-CZ" sz="2800" baseline="30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cs-CZ" sz="2800" dirty="0" smtClean="0">
                <a:solidFill>
                  <a:srgbClr val="FF0000"/>
                </a:solidFill>
                <a:latin typeface="Book Antiqua" pitchFamily="18" charset="0"/>
              </a:rPr>
              <a:t>/</a:t>
            </a:r>
            <a:r>
              <a:rPr lang="cs-CZ" sz="2800" i="1" dirty="0" smtClean="0">
                <a:solidFill>
                  <a:srgbClr val="FF0000"/>
                </a:solidFill>
                <a:latin typeface="Book Antiqua" pitchFamily="18" charset="0"/>
              </a:rPr>
              <a:t>c</a:t>
            </a:r>
            <a:r>
              <a:rPr lang="cs-CZ" sz="2800" baseline="30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cs-CZ" sz="2800" dirty="0" smtClean="0">
                <a:solidFill>
                  <a:srgbClr val="FF0000"/>
                </a:solidFill>
                <a:latin typeface="Book Antiqua" pitchFamily="18" charset="0"/>
              </a:rPr>
              <a:t> )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i="1" dirty="0">
                <a:latin typeface="Book Antiqua" pitchFamily="18" charset="0"/>
              </a:rPr>
              <a:t>	</a:t>
            </a:r>
            <a:r>
              <a:rPr lang="cs-CZ" sz="2800" b="1" i="1" dirty="0" smtClean="0">
                <a:latin typeface="Book Antiqua" pitchFamily="18" charset="0"/>
              </a:rPr>
              <a:t>				</a:t>
            </a:r>
            <a:r>
              <a:rPr lang="cs-CZ" sz="2800" b="1" i="1" dirty="0" smtClean="0">
                <a:solidFill>
                  <a:srgbClr val="32B503"/>
                </a:solidFill>
                <a:latin typeface="Book Antiqua" pitchFamily="18" charset="0"/>
              </a:rPr>
              <a:t>t </a:t>
            </a:r>
            <a:r>
              <a:rPr lang="cs-CZ" sz="2800" b="1" i="1" dirty="0">
                <a:solidFill>
                  <a:srgbClr val="32B503"/>
                </a:solidFill>
                <a:latin typeface="Book Antiqua" pitchFamily="18" charset="0"/>
              </a:rPr>
              <a:t>= 2L /</a:t>
            </a:r>
            <a:r>
              <a:rPr lang="cs-CZ" sz="2800" dirty="0">
                <a:solidFill>
                  <a:srgbClr val="32B503"/>
                </a:solidFill>
                <a:latin typeface="Book Antiqua" pitchFamily="18" charset="0"/>
              </a:rPr>
              <a:t> </a:t>
            </a:r>
            <a:r>
              <a:rPr lang="cs-CZ" sz="2800" dirty="0" smtClean="0">
                <a:solidFill>
                  <a:srgbClr val="32B503"/>
                </a:solidFill>
                <a:latin typeface="Book Antiqua" pitchFamily="18" charset="0"/>
              </a:rPr>
              <a:t> (</a:t>
            </a:r>
            <a:r>
              <a:rPr lang="cs-CZ" sz="2800" dirty="0">
                <a:solidFill>
                  <a:srgbClr val="32B503"/>
                </a:solidFill>
                <a:latin typeface="Book Antiqua" pitchFamily="18" charset="0"/>
              </a:rPr>
              <a:t>1 – </a:t>
            </a:r>
            <a:r>
              <a:rPr lang="cs-CZ" sz="2800" i="1" dirty="0">
                <a:solidFill>
                  <a:srgbClr val="32B503"/>
                </a:solidFill>
                <a:latin typeface="Book Antiqua" pitchFamily="18" charset="0"/>
              </a:rPr>
              <a:t>v</a:t>
            </a:r>
            <a:r>
              <a:rPr lang="cs-CZ" sz="2800" baseline="30000" dirty="0">
                <a:solidFill>
                  <a:srgbClr val="32B503"/>
                </a:solidFill>
                <a:latin typeface="Book Antiqua" pitchFamily="18" charset="0"/>
              </a:rPr>
              <a:t>2</a:t>
            </a:r>
            <a:r>
              <a:rPr lang="cs-CZ" sz="2800" dirty="0">
                <a:solidFill>
                  <a:srgbClr val="32B503"/>
                </a:solidFill>
                <a:latin typeface="Book Antiqua" pitchFamily="18" charset="0"/>
              </a:rPr>
              <a:t>/</a:t>
            </a:r>
            <a:r>
              <a:rPr lang="cs-CZ" sz="2800" i="1" dirty="0">
                <a:solidFill>
                  <a:srgbClr val="32B503"/>
                </a:solidFill>
                <a:latin typeface="Book Antiqua" pitchFamily="18" charset="0"/>
              </a:rPr>
              <a:t>c</a:t>
            </a:r>
            <a:r>
              <a:rPr lang="cs-CZ" sz="2800" baseline="30000" dirty="0">
                <a:solidFill>
                  <a:srgbClr val="32B503"/>
                </a:solidFill>
                <a:latin typeface="Book Antiqua" pitchFamily="18" charset="0"/>
              </a:rPr>
              <a:t>2</a:t>
            </a:r>
            <a:r>
              <a:rPr lang="cs-CZ" sz="2800" dirty="0">
                <a:solidFill>
                  <a:srgbClr val="32B503"/>
                </a:solidFill>
                <a:latin typeface="Book Antiqua" pitchFamily="18" charset="0"/>
              </a:rPr>
              <a:t> 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800" b="1" i="1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b="1" i="1" dirty="0" smtClean="0">
                <a:latin typeface="Book Antiqua" pitchFamily="18" charset="0"/>
              </a:rPr>
              <a:t>! … ale žádný rozdíl </a:t>
            </a:r>
            <a:r>
              <a:rPr lang="cs-CZ" sz="2800" b="1" i="1" dirty="0">
                <a:latin typeface="Book Antiqua" pitchFamily="18" charset="0"/>
              </a:rPr>
              <a:t>v </a:t>
            </a:r>
            <a:r>
              <a:rPr lang="cs-CZ" sz="2800" b="1" i="1" dirty="0" smtClean="0">
                <a:latin typeface="Book Antiqua" pitchFamily="18" charset="0"/>
              </a:rPr>
              <a:t>pokusu!</a:t>
            </a:r>
            <a:endParaRPr lang="cs-CZ" sz="2800" dirty="0">
              <a:latin typeface="Book Antiqua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320315" y="2715493"/>
            <a:ext cx="120122" cy="137366"/>
          </a:xfrm>
          <a:prstGeom prst="ellipse">
            <a:avLst/>
          </a:prstGeom>
          <a:solidFill>
            <a:srgbClr val="FFFF00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>
            <a:off x="3337170" y="4007475"/>
            <a:ext cx="120122" cy="137366"/>
          </a:xfrm>
          <a:prstGeom prst="ellipse">
            <a:avLst/>
          </a:prstGeom>
          <a:solidFill>
            <a:srgbClr val="FFFF00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884205" y="4034750"/>
            <a:ext cx="120122" cy="137366"/>
          </a:xfrm>
          <a:prstGeom prst="ellipse">
            <a:avLst/>
          </a:prstGeom>
          <a:solidFill>
            <a:srgbClr val="FFFF00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Box 3"/>
          <p:cNvSpPr txBox="1"/>
          <p:nvPr/>
        </p:nvSpPr>
        <p:spPr>
          <a:xfrm>
            <a:off x="266662" y="2329391"/>
            <a:ext cx="3778368" cy="48013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b="1" i="1" dirty="0">
                <a:latin typeface="Book Antiqua" pitchFamily="18" charset="0"/>
              </a:rPr>
              <a:t>Země klidná:→	      L</a:t>
            </a:r>
          </a:p>
        </p:txBody>
      </p:sp>
      <p:sp>
        <p:nvSpPr>
          <p:cNvPr id="23" name="Oval 19"/>
          <p:cNvSpPr/>
          <p:nvPr/>
        </p:nvSpPr>
        <p:spPr>
          <a:xfrm>
            <a:off x="4268245" y="1200272"/>
            <a:ext cx="120122" cy="137366"/>
          </a:xfrm>
          <a:prstGeom prst="ellipse">
            <a:avLst/>
          </a:prstGeom>
          <a:solidFill>
            <a:srgbClr val="FFFF00"/>
          </a:solidFill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581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1291844"/>
            <a:ext cx="8785225" cy="5435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3600" b="1" i="1" dirty="0" err="1" smtClean="0">
                <a:latin typeface="Book Antiqua" pitchFamily="18" charset="0"/>
              </a:rPr>
              <a:t>Lorentz</a:t>
            </a:r>
            <a:r>
              <a:rPr lang="cs-CZ" sz="3600" b="1" i="1" dirty="0" smtClean="0">
                <a:latin typeface="Book Antiqua" pitchFamily="18" charset="0"/>
              </a:rPr>
              <a:t>, </a:t>
            </a:r>
            <a:r>
              <a:rPr lang="cs-CZ" sz="3600" b="1" i="1" dirty="0" err="1" smtClean="0">
                <a:latin typeface="Book Antiqua" pitchFamily="18" charset="0"/>
              </a:rPr>
              <a:t>Poincaré</a:t>
            </a:r>
            <a:r>
              <a:rPr lang="cs-CZ" sz="3600" b="1" i="1" dirty="0" smtClean="0">
                <a:latin typeface="Book Antiqua" pitchFamily="18" charset="0"/>
              </a:rPr>
              <a:t>:</a:t>
            </a:r>
            <a:r>
              <a:rPr lang="cs-CZ" b="1" i="1" dirty="0" smtClean="0">
                <a:latin typeface="Book Antiqua" pitchFamily="18" charset="0"/>
              </a:rPr>
              <a:t/>
            </a:r>
            <a:br>
              <a:rPr lang="cs-CZ" b="1" i="1" dirty="0" smtClean="0">
                <a:latin typeface="Book Antiqua" pitchFamily="18" charset="0"/>
              </a:rPr>
            </a:br>
            <a:r>
              <a:rPr lang="cs-CZ" b="1" i="1" dirty="0">
                <a:solidFill>
                  <a:srgbClr val="FF0000"/>
                </a:solidFill>
                <a:latin typeface="Book Antiqua" pitchFamily="18" charset="0"/>
              </a:rPr>
              <a:t>kontrakce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délek: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mosaz (a každý materiál) se při pohybu smrští:	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L→L </a:t>
            </a:r>
            <a:r>
              <a:rPr lang="cs-CZ" i="1" dirty="0">
                <a:solidFill>
                  <a:schemeClr val="tx1"/>
                </a:solidFill>
                <a:latin typeface="Book Antiqua" pitchFamily="18" charset="0"/>
              </a:rPr>
              <a:t>/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 √(1 – </a:t>
            </a:r>
            <a:r>
              <a:rPr lang="cs-CZ" i="1" dirty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baseline="30000" dirty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/</a:t>
            </a:r>
            <a:r>
              <a:rPr lang="cs-CZ" i="1" dirty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baseline="30000" dirty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poté doplnili ještě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   dilatace času: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čas plyne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při pohybu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pomaleji,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   ale proč???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3600" b="1" i="1" dirty="0" smtClean="0">
                <a:latin typeface="Book Antiqua" pitchFamily="18" charset="0"/>
              </a:rPr>
              <a:t>Einstein 1905: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není to vlastnost materiálů, ale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prostoročasu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(tedy způsobu, jak čas a prostor měříme, a co to tedy prostor a čas je)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6405921" cy="6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Výklad vlastností přístroje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7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675120" y="143256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426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1220788"/>
            <a:ext cx="88201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Existuje absolutní prostor</a:t>
            </a:r>
            <a:r>
              <a:rPr lang="cs-CZ" sz="3000" dirty="0">
                <a:solidFill>
                  <a:schemeClr val="tx2"/>
                </a:solidFill>
              </a:rPr>
              <a:t>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AP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(v něm: poloha)</a:t>
            </a:r>
            <a:r>
              <a:rPr lang="cs-CZ" sz="3000" dirty="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549243" y="381684"/>
            <a:ext cx="80137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Zopakujme Newtona (klas. mech.)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33375" y="1674813"/>
            <a:ext cx="82296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Existuje absolutní čas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AČ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(okamžik, doba);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328613" y="2144713"/>
            <a:ext cx="8502650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rgbClr val="FF3300"/>
                </a:solidFill>
                <a:latin typeface="Book Antiqua" pitchFamily="18" charset="0"/>
              </a:rPr>
              <a:t>1NZ: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měříme-li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v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APČ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, pohybuje se volná částice rovnoměrně přímočaře (nebo stojí)</a:t>
            </a: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309563" y="4246563"/>
            <a:ext cx="83296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rgbClr val="FF3300"/>
                </a:solidFill>
                <a:latin typeface="Book Antiqua" pitchFamily="18" charset="0"/>
              </a:rPr>
              <a:t>2NZ: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APČ: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částice se pod vlivem sil </a:t>
            </a:r>
            <a:r>
              <a:rPr lang="cs-CZ" sz="3200" b="1">
                <a:solidFill>
                  <a:schemeClr val="tx2"/>
                </a:solidFill>
                <a:latin typeface="Book Antiqua" pitchFamily="18" charset="0"/>
              </a:rPr>
              <a:t>pohybuje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zrychleně: 	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m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= ∑ 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F		</a:t>
            </a:r>
            <a:endParaRPr lang="cs-CZ" sz="30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74638" y="5207000"/>
            <a:ext cx="82296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rgbClr val="FF3300"/>
                </a:solidFill>
                <a:latin typeface="Book Antiqua" pitchFamily="18" charset="0"/>
              </a:rPr>
              <a:t>3NZ: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 F</a:t>
            </a:r>
            <a:r>
              <a:rPr lang="cs-CZ" sz="3000" baseline="-25000" dirty="0">
                <a:solidFill>
                  <a:schemeClr val="tx2"/>
                </a:solidFill>
                <a:latin typeface="Book Antiqua" pitchFamily="18" charset="0"/>
              </a:rPr>
              <a:t>AB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= - </a:t>
            </a:r>
            <a:r>
              <a:rPr lang="cs-CZ" sz="3000" b="1" i="1" dirty="0" smtClean="0">
                <a:solidFill>
                  <a:schemeClr val="tx2"/>
                </a:solidFill>
                <a:latin typeface="Book Antiqua" pitchFamily="18" charset="0"/>
              </a:rPr>
              <a:t>F</a:t>
            </a:r>
            <a:r>
              <a:rPr lang="cs-CZ" sz="3000" baseline="-2500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cs-CZ" sz="3000" b="1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(zákon akce a reakce)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565150" y="3100388"/>
            <a:ext cx="83026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600" b="1" i="1">
                <a:solidFill>
                  <a:schemeClr val="tx2"/>
                </a:solidFill>
                <a:latin typeface="Book Antiqua" pitchFamily="18" charset="0"/>
              </a:rPr>
              <a:t>ale: taková soustava NENÍ jediná! </a:t>
            </a:r>
            <a:r>
              <a:rPr lang="cs-CZ" sz="2600">
                <a:solidFill>
                  <a:schemeClr val="tx2"/>
                </a:solidFill>
                <a:latin typeface="Book Antiqua" pitchFamily="18" charset="0"/>
              </a:rPr>
              <a:t>(IS; je jich moc)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600" b="1" i="1">
                <a:solidFill>
                  <a:schemeClr val="tx2"/>
                </a:solidFill>
                <a:latin typeface="Book Antiqua" pitchFamily="18" charset="0"/>
              </a:rPr>
              <a:t>Galileův princip:</a:t>
            </a:r>
            <a:r>
              <a:rPr lang="cs-CZ" sz="2600" b="1">
                <a:solidFill>
                  <a:schemeClr val="tx2"/>
                </a:solidFill>
                <a:latin typeface="Book Antiqua" pitchFamily="18" charset="0"/>
              </a:rPr>
              <a:t> inerciální vztažná soustava </a:t>
            </a:r>
            <a:r>
              <a:rPr lang="cs-CZ" sz="2600" i="1">
                <a:solidFill>
                  <a:schemeClr val="tx2"/>
                </a:solidFill>
                <a:latin typeface="Book Antiqua" pitchFamily="18" charset="0"/>
              </a:rPr>
              <a:t>IS</a:t>
            </a:r>
            <a:r>
              <a:rPr lang="cs-CZ" sz="2600" b="1">
                <a:solidFill>
                  <a:schemeClr val="tx2"/>
                </a:solidFill>
                <a:latin typeface="Book Antiqua" pitchFamily="18" charset="0"/>
              </a:rPr>
              <a:t>; </a:t>
            </a:r>
            <a:br>
              <a:rPr lang="cs-CZ" sz="2600" b="1">
                <a:solidFill>
                  <a:schemeClr val="tx2"/>
                </a:solidFill>
                <a:latin typeface="Book Antiqua" pitchFamily="18" charset="0"/>
              </a:rPr>
            </a:br>
            <a:r>
              <a:rPr lang="cs-CZ" sz="2600" b="1">
                <a:solidFill>
                  <a:schemeClr val="tx2"/>
                </a:solidFill>
                <a:latin typeface="Book Antiqua" pitchFamily="18" charset="0"/>
              </a:rPr>
              <a:t>i v ní platí stejné zákony jako v </a:t>
            </a:r>
            <a:r>
              <a:rPr lang="cs-CZ" sz="2600" i="1">
                <a:solidFill>
                  <a:schemeClr val="tx2"/>
                </a:solidFill>
                <a:latin typeface="Book Antiqua" pitchFamily="18" charset="0"/>
              </a:rPr>
              <a:t>APČ</a:t>
            </a:r>
            <a:r>
              <a:rPr lang="cs-CZ" sz="25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2048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err="1">
                <a:solidFill>
                  <a:srgbClr val="D38E27"/>
                </a:solidFill>
              </a:rPr>
              <a:t>FyM</a:t>
            </a:r>
            <a:r>
              <a:rPr lang="cs-CZ" sz="1200" dirty="0">
                <a:solidFill>
                  <a:srgbClr val="D38E27"/>
                </a:solidFill>
              </a:rPr>
              <a:t> - Obdržálek</a:t>
            </a: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FEA11F8A-F440-44DE-875F-4EACB7FB0AB9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8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42938" y="444500"/>
            <a:ext cx="7772400" cy="500063"/>
          </a:xfrm>
        </p:spPr>
        <p:txBody>
          <a:bodyPr rtlCol="0"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grafikon (světočára)</a:t>
            </a:r>
          </a:p>
        </p:txBody>
      </p:sp>
      <p:sp>
        <p:nvSpPr>
          <p:cNvPr id="8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9</a:t>
            </a:fld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/48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-9144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2018-05-18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5877" name="ShockwaveFlash1" r:id="rId2" imgW="9144000" imgH="4991040"/>
        </mc:Choice>
        <mc:Fallback>
          <p:control name="ShockwaveFlash1" r:id="rId2" imgW="9144000" imgH="4991040">
            <p:pic>
              <p:nvPicPr>
                <p:cNvPr id="10" name="ShockwaveFlash1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0" y="1290638"/>
                  <a:ext cx="9144000" cy="49911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8528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7643</TotalTime>
  <Words>3057</Words>
  <Application>Microsoft Office PowerPoint</Application>
  <PresentationFormat>Předvádění na obrazovce (4:3)</PresentationFormat>
  <Paragraphs>896</Paragraphs>
  <Slides>48</Slides>
  <Notes>23</Notes>
  <HiddenSlides>0</HiddenSlides>
  <MMClips>0</MMClips>
  <ScaleCrop>false</ScaleCrop>
  <HeadingPairs>
    <vt:vector size="8" baseType="variant">
      <vt:variant>
        <vt:lpstr>Použitá písma</vt:lpstr>
      </vt:variant>
      <vt:variant>
        <vt:i4>14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64" baseType="lpstr">
      <vt:lpstr>Arial</vt:lpstr>
      <vt:lpstr>Book Antiqua</vt:lpstr>
      <vt:lpstr>Calibri</vt:lpstr>
      <vt:lpstr>Cambria</vt:lpstr>
      <vt:lpstr>Cambria Math</vt:lpstr>
      <vt:lpstr>Courier New</vt:lpstr>
      <vt:lpstr>Franklin Gothic Book</vt:lpstr>
      <vt:lpstr>Franklin Gothic Medium</vt:lpstr>
      <vt:lpstr>Impact</vt:lpstr>
      <vt:lpstr>Symbol</vt:lpstr>
      <vt:lpstr>Tahoma</vt:lpstr>
      <vt:lpstr>Webdings</vt:lpstr>
      <vt:lpstr>Wingdings</vt:lpstr>
      <vt:lpstr>Wingdings 2</vt:lpstr>
      <vt:lpstr>Cesta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grafikon (světočára)</vt:lpstr>
      <vt:lpstr>grafikon</vt:lpstr>
      <vt:lpstr>Graf (nádražní grafikon)</vt:lpstr>
      <vt:lpstr>Graf (nádražní grafikon)</vt:lpstr>
      <vt:lpstr>Poloha vůči vlaku</vt:lpstr>
      <vt:lpstr>Prezentace aplikace PowerPoint</vt:lpstr>
      <vt:lpstr>Prezentace aplikace PowerPoint</vt:lpstr>
      <vt:lpstr>spor: Princip stálé rychlosti světelné</vt:lpstr>
      <vt:lpstr>Prezentace aplikace PowerPoint</vt:lpstr>
      <vt:lpstr>Porovnání teorií s experimenty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Jan Obdrzalek</cp:lastModifiedBy>
  <cp:revision>348</cp:revision>
  <cp:lastPrinted>2016-05-02T13:16:49Z</cp:lastPrinted>
  <dcterms:created xsi:type="dcterms:W3CDTF">2010-10-29T03:57:00Z</dcterms:created>
  <dcterms:modified xsi:type="dcterms:W3CDTF">2018-05-25T17:25:08Z</dcterms:modified>
</cp:coreProperties>
</file>